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65" r:id="rId2"/>
    <p:sldId id="294" r:id="rId3"/>
    <p:sldId id="318" r:id="rId4"/>
    <p:sldId id="351" r:id="rId5"/>
    <p:sldId id="364" r:id="rId6"/>
    <p:sldId id="362" r:id="rId7"/>
    <p:sldId id="325" r:id="rId8"/>
    <p:sldId id="326" r:id="rId9"/>
    <p:sldId id="353" r:id="rId10"/>
    <p:sldId id="302" r:id="rId11"/>
    <p:sldId id="312" r:id="rId12"/>
    <p:sldId id="305" r:id="rId13"/>
    <p:sldId id="306" r:id="rId14"/>
    <p:sldId id="307" r:id="rId15"/>
    <p:sldId id="308" r:id="rId16"/>
    <p:sldId id="309" r:id="rId17"/>
    <p:sldId id="310" r:id="rId18"/>
    <p:sldId id="311" r:id="rId19"/>
    <p:sldId id="31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FFFFCC"/>
    <a:srgbClr val="FFFF66"/>
    <a:srgbClr val="D8F5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74" autoAdjust="0"/>
    <p:restoredTop sz="94660"/>
  </p:normalViewPr>
  <p:slideViewPr>
    <p:cSldViewPr>
      <p:cViewPr>
        <p:scale>
          <a:sx n="62" d="100"/>
          <a:sy n="62" d="100"/>
        </p:scale>
        <p:origin x="-153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840A-D83D-462D-B599-FB006D625288}" type="datetimeFigureOut">
              <a:rPr lang="en-US" smtClean="0"/>
              <a:pPr/>
              <a:t>2/25/2017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620F1-2FC0-495A-A821-D4B4E7938DA8}" type="slidenum">
              <a:rPr lang="en-US" smtClean="0"/>
              <a:pPr/>
              <a:t>‹#›</a:t>
            </a:fld>
            <a:endParaRPr lang="en-US"/>
          </a:p>
        </p:txBody>
      </p:sp>
    </p:spTree>
    <p:extLst>
      <p:ext uri="{BB962C8B-B14F-4D97-AF65-F5344CB8AC3E}">
        <p14:creationId xmlns="" xmlns:p14="http://schemas.microsoft.com/office/powerpoint/2010/main" val="61434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2E3B02-BFEB-4600-A9FC-0F3837C9128D}"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breastcancer.about.com/od/breastcancersurgery/a/fibro-laser-ablation.htm" TargetMode="External"/><Relationship Id="rId2" Type="http://schemas.openxmlformats.org/officeDocument/2006/relationships/hyperlink" Target="http://0.tqn.com/d/breastcancer/1/0/r/8/-/-/Novil01.jpg" TargetMode="External"/><Relationship Id="rId1" Type="http://schemas.openxmlformats.org/officeDocument/2006/relationships/slideLayout" Target="../slideLayouts/slideLayout7.xml"/><Relationship Id="rId6" Type="http://schemas.openxmlformats.org/officeDocument/2006/relationships/hyperlink" Target="http://surgery.about.com/od/glossaryofsurgicalterms/g/LocalAnesthesia.htm" TargetMode="External"/><Relationship Id="rId5" Type="http://schemas.openxmlformats.org/officeDocument/2006/relationships/image" Target="../media/image11.jpeg"/><Relationship Id="rId4" Type="http://schemas.openxmlformats.org/officeDocument/2006/relationships/hyperlink" Target="http://0.tqn.com/d/breastcancer/1/0/s/8/-/-/Novil02.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10"/>
          <p:cNvGrpSpPr/>
          <p:nvPr/>
        </p:nvGrpSpPr>
        <p:grpSpPr>
          <a:xfrm>
            <a:off x="152400" y="152400"/>
            <a:ext cx="8839200" cy="6553200"/>
            <a:chOff x="152400" y="152400"/>
            <a:chExt cx="8839200" cy="6553200"/>
          </a:xfrm>
        </p:grpSpPr>
        <p:grpSp>
          <p:nvGrpSpPr>
            <p:cNvPr id="5" name="مجموعة 8"/>
            <p:cNvGrpSpPr/>
            <p:nvPr/>
          </p:nvGrpSpPr>
          <p:grpSpPr>
            <a:xfrm>
              <a:off x="152400" y="152400"/>
              <a:ext cx="8839200" cy="6553200"/>
              <a:chOff x="152400" y="152400"/>
              <a:chExt cx="8839200" cy="6553200"/>
            </a:xfrm>
          </p:grpSpPr>
          <p:sp>
            <p:nvSpPr>
              <p:cNvPr id="2" name="Rectangle 1"/>
              <p:cNvSpPr/>
              <p:nvPr/>
            </p:nvSpPr>
            <p:spPr>
              <a:xfrm>
                <a:off x="702397" y="373559"/>
                <a:ext cx="7679603" cy="769441"/>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MEDICAL LASER SYSTEMS</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pic>
            <p:nvPicPr>
              <p:cNvPr id="6" name="Picture 7"/>
              <p:cNvPicPr>
                <a:picLocks noChangeAspect="1" noChangeArrowheads="1"/>
              </p:cNvPicPr>
              <p:nvPr/>
            </p:nvPicPr>
            <p:blipFill>
              <a:blip r:embed="rId3" cstate="print"/>
              <a:srcRect/>
              <a:stretch>
                <a:fillRect/>
              </a:stretch>
            </p:blipFill>
            <p:spPr bwMode="auto">
              <a:xfrm>
                <a:off x="6400800" y="1295400"/>
                <a:ext cx="2286000" cy="4191000"/>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444500" y="1295400"/>
                <a:ext cx="2374900" cy="4267200"/>
              </a:xfrm>
              <a:prstGeom prst="rect">
                <a:avLst/>
              </a:prstGeom>
              <a:ln>
                <a:noFill/>
              </a:ln>
              <a:effectLst>
                <a:outerShdw blurRad="292100" dist="139700" dir="2700000" algn="tl" rotWithShape="0">
                  <a:srgbClr val="333333">
                    <a:alpha val="65000"/>
                  </a:srgbClr>
                </a:outerShdw>
              </a:effectLst>
            </p:spPr>
          </p:pic>
          <p:pic>
            <p:nvPicPr>
              <p:cNvPr id="8" name="Picture 6" descr="5"/>
              <p:cNvPicPr>
                <a:picLocks noChangeAspect="1" noChangeArrowheads="1"/>
              </p:cNvPicPr>
              <p:nvPr/>
            </p:nvPicPr>
            <p:blipFill>
              <a:blip r:embed="rId5" cstate="print"/>
              <a:srcRect/>
              <a:stretch>
                <a:fillRect/>
              </a:stretch>
            </p:blipFill>
            <p:spPr bwMode="auto">
              <a:xfrm>
                <a:off x="3124200" y="1447800"/>
                <a:ext cx="2895600" cy="3505200"/>
              </a:xfrm>
              <a:prstGeom prst="rect">
                <a:avLst/>
              </a:prstGeom>
              <a:ln>
                <a:noFill/>
              </a:ln>
              <a:effectLst>
                <a:outerShdw blurRad="292100" dist="139700" dir="2700000" algn="tl" rotWithShape="0">
                  <a:srgbClr val="333333">
                    <a:alpha val="65000"/>
                  </a:srgbClr>
                </a:outerShdw>
              </a:effectLst>
            </p:spPr>
          </p:pic>
        </p:grpSp>
        <p:sp>
          <p:nvSpPr>
            <p:cNvPr id="10" name="مربع نص 4"/>
            <p:cNvSpPr txBox="1">
              <a:spLocks noChangeArrowheads="1"/>
            </p:cNvSpPr>
            <p:nvPr/>
          </p:nvSpPr>
          <p:spPr bwMode="auto">
            <a:xfrm>
              <a:off x="2470466" y="5629870"/>
              <a:ext cx="4235134" cy="923330"/>
            </a:xfrm>
            <a:prstGeom prst="rect">
              <a:avLst/>
            </a:prstGeom>
            <a:noFill/>
            <a:ln w="9525">
              <a:noFill/>
              <a:miter lim="800000"/>
              <a:headEnd/>
              <a:tailEnd/>
            </a:ln>
          </p:spPr>
          <p:txBody>
            <a:bodyPr wrap="none">
              <a:spAutoFit/>
            </a:bodyPr>
            <a:lstStyle/>
            <a:p>
              <a:pPr algn="ctr"/>
              <a:r>
                <a:rPr lang="en-US" b="1"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Assist Prof. Dr. Lutfi Ghulam Awazli</a:t>
              </a:r>
            </a:p>
            <a:p>
              <a:pPr algn="ct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Institute of laser for postgraduate studies</a:t>
              </a:r>
            </a:p>
            <a:p>
              <a:pPr algn="ct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University </a:t>
              </a:r>
              <a:r>
                <a:rPr lang="en-US" b="1"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of </a:t>
              </a:r>
              <a:r>
                <a:rPr lang="en-US" b="1"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Baghdad</a:t>
              </a:r>
              <a:endParaRPr lang="en-US"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descr="Novilase Laser Placement">
            <a:hlinkClick r:id="rId2" tooltip="&quot;View Full-Size&quot;"/>
          </p:cNvPr>
          <p:cNvPicPr>
            <a:picLocks noChangeAspect="1" noChangeArrowheads="1"/>
          </p:cNvPicPr>
          <p:nvPr/>
        </p:nvPicPr>
        <p:blipFill>
          <a:blip r:embed="rId3" cstate="print"/>
          <a:srcRect/>
          <a:stretch>
            <a:fillRect/>
          </a:stretch>
        </p:blipFill>
        <p:spPr bwMode="auto">
          <a:xfrm>
            <a:off x="6248400" y="228600"/>
            <a:ext cx="26670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8901" name="Picture 5" descr="Novilase Laser Ablation of Fibroadenoma">
            <a:hlinkClick r:id="rId4" tooltip="&quot;View Full-Size&quot;"/>
          </p:cNvPr>
          <p:cNvPicPr>
            <a:picLocks noChangeAspect="1" noChangeArrowheads="1"/>
          </p:cNvPicPr>
          <p:nvPr/>
        </p:nvPicPr>
        <p:blipFill>
          <a:blip r:embed="rId5" cstate="print"/>
          <a:srcRect/>
          <a:stretch>
            <a:fillRect/>
          </a:stretch>
        </p:blipFill>
        <p:spPr bwMode="auto">
          <a:xfrm>
            <a:off x="6248400" y="3505200"/>
            <a:ext cx="26670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8902" name="Rectangle 6"/>
          <p:cNvSpPr>
            <a:spLocks noChangeArrowheads="1"/>
          </p:cNvSpPr>
          <p:nvPr/>
        </p:nvSpPr>
        <p:spPr bwMode="auto">
          <a:xfrm>
            <a:off x="304800" y="228600"/>
            <a:ext cx="5008563" cy="396875"/>
          </a:xfrm>
          <a:prstGeom prst="rect">
            <a:avLst/>
          </a:prstGeom>
          <a:noFill/>
          <a:ln w="9525" algn="ctr">
            <a:noFill/>
            <a:miter lim="800000"/>
            <a:headEnd/>
            <a:tailEnd/>
          </a:ln>
          <a:effectLst/>
        </p:spPr>
        <p:txBody>
          <a:bodyPr wrap="none" anchor="ctr">
            <a:spAutoFit/>
          </a:bodyPr>
          <a:lstStyle/>
          <a:p>
            <a:pPr algn="r"/>
            <a:r>
              <a:rPr lang="en-US" b="1" dirty="0"/>
              <a:t>Laser Ablation</a:t>
            </a:r>
            <a:r>
              <a:rPr lang="en-US" dirty="0"/>
              <a:t> </a:t>
            </a:r>
            <a:r>
              <a:rPr lang="en-US" b="1" dirty="0"/>
              <a:t>of Breast Fibro adenoma</a:t>
            </a:r>
          </a:p>
        </p:txBody>
      </p:sp>
      <p:sp>
        <p:nvSpPr>
          <p:cNvPr id="208903" name="Rectangle 7"/>
          <p:cNvSpPr>
            <a:spLocks noChangeArrowheads="1"/>
          </p:cNvSpPr>
          <p:nvPr/>
        </p:nvSpPr>
        <p:spPr bwMode="auto">
          <a:xfrm>
            <a:off x="0" y="1219200"/>
            <a:ext cx="6956425" cy="1100138"/>
          </a:xfrm>
          <a:prstGeom prst="rect">
            <a:avLst/>
          </a:prstGeom>
          <a:noFill/>
          <a:ln w="9525" algn="ctr">
            <a:noFill/>
            <a:miter lim="800000"/>
            <a:headEnd/>
            <a:tailEnd/>
          </a:ln>
          <a:effectLst/>
        </p:spPr>
        <p:txBody>
          <a:bodyPr wrap="none" anchor="ctr">
            <a:spAutoFit/>
          </a:bodyPr>
          <a:lstStyle/>
          <a:p>
            <a:r>
              <a:rPr lang="en-US" sz="1800" dirty="0">
                <a:solidFill>
                  <a:srgbClr val="FF0000"/>
                </a:solidFill>
              </a:rPr>
              <a:t>Advantages:</a:t>
            </a:r>
          </a:p>
          <a:p>
            <a:r>
              <a:rPr lang="en-US" sz="1600" dirty="0"/>
              <a:t>quick, no pain, Small Scars (tiny scar), no change in breast shape </a:t>
            </a:r>
          </a:p>
          <a:p>
            <a:r>
              <a:rPr lang="en-US" sz="1600" dirty="0"/>
              <a:t>procedure is done using </a:t>
            </a:r>
            <a:r>
              <a:rPr lang="en-US" sz="1600" dirty="0">
                <a:hlinkClick r:id="rId6"/>
              </a:rPr>
              <a:t>local anesthesia</a:t>
            </a:r>
            <a:r>
              <a:rPr lang="en-US" sz="1600" dirty="0"/>
              <a:t> , in outpatient department , </a:t>
            </a:r>
          </a:p>
          <a:p>
            <a:r>
              <a:rPr lang="en-US" sz="1600" dirty="0"/>
              <a:t>Fast recovery (back to normal activity within a few hours of the procedure). </a:t>
            </a:r>
          </a:p>
        </p:txBody>
      </p:sp>
      <p:sp>
        <p:nvSpPr>
          <p:cNvPr id="208904" name="Rectangle 8"/>
          <p:cNvSpPr>
            <a:spLocks noChangeArrowheads="1"/>
          </p:cNvSpPr>
          <p:nvPr/>
        </p:nvSpPr>
        <p:spPr bwMode="auto">
          <a:xfrm>
            <a:off x="228600" y="609600"/>
            <a:ext cx="4700588" cy="641350"/>
          </a:xfrm>
          <a:prstGeom prst="rect">
            <a:avLst/>
          </a:prstGeom>
          <a:noFill/>
          <a:ln w="9525" algn="ctr">
            <a:noFill/>
            <a:miter lim="800000"/>
            <a:headEnd/>
            <a:tailEnd/>
          </a:ln>
          <a:effectLst/>
        </p:spPr>
        <p:txBody>
          <a:bodyPr wrap="none" anchor="ctr">
            <a:spAutoFit/>
          </a:bodyPr>
          <a:lstStyle/>
          <a:p>
            <a:r>
              <a:rPr lang="en-US" sz="1600" dirty="0" err="1">
                <a:hlinkClick r:id="rId7"/>
              </a:rPr>
              <a:t>Novilase</a:t>
            </a:r>
            <a:r>
              <a:rPr lang="en-US" sz="1600" dirty="0">
                <a:hlinkClick r:id="rId7"/>
              </a:rPr>
              <a:t> laser ablation therapy</a:t>
            </a:r>
            <a:endParaRPr lang="en-US" sz="1600" dirty="0"/>
          </a:p>
          <a:p>
            <a:r>
              <a:rPr lang="en-US" sz="1600" dirty="0"/>
              <a:t>Dr. Coleen Hagen, a general surgeon in Chicago,</a:t>
            </a:r>
            <a:r>
              <a:rPr lang="en-US" dirty="0"/>
              <a:t> </a:t>
            </a:r>
          </a:p>
        </p:txBody>
      </p:sp>
      <p:sp>
        <p:nvSpPr>
          <p:cNvPr id="208905" name="Rectangle 9"/>
          <p:cNvSpPr>
            <a:spLocks noChangeArrowheads="1"/>
          </p:cNvSpPr>
          <p:nvPr/>
        </p:nvSpPr>
        <p:spPr bwMode="auto">
          <a:xfrm>
            <a:off x="0" y="2397582"/>
            <a:ext cx="6102889" cy="2893100"/>
          </a:xfrm>
          <a:prstGeom prst="rect">
            <a:avLst/>
          </a:prstGeom>
          <a:noFill/>
          <a:ln w="9525" algn="ctr">
            <a:noFill/>
            <a:miter lim="800000"/>
            <a:headEnd/>
            <a:tailEnd/>
          </a:ln>
          <a:effectLst/>
        </p:spPr>
        <p:txBody>
          <a:bodyPr wrap="none" anchor="ctr">
            <a:spAutoFit/>
          </a:bodyPr>
          <a:lstStyle/>
          <a:p>
            <a:pPr rtl="0"/>
            <a:r>
              <a:rPr lang="en-US" sz="1800" dirty="0">
                <a:solidFill>
                  <a:srgbClr val="FF0000"/>
                </a:solidFill>
              </a:rPr>
              <a:t>Procedure:</a:t>
            </a:r>
          </a:p>
          <a:p>
            <a:pPr rtl="0"/>
            <a:r>
              <a:rPr lang="en-US" sz="1600" b="1" dirty="0"/>
              <a:t>- </a:t>
            </a:r>
            <a:r>
              <a:rPr lang="en-US" sz="1600" b="1" dirty="0">
                <a:solidFill>
                  <a:srgbClr val="0000FF"/>
                </a:solidFill>
              </a:rPr>
              <a:t>Finding The Target With Ultrasound</a:t>
            </a:r>
          </a:p>
          <a:p>
            <a:pPr rtl="0"/>
            <a:r>
              <a:rPr lang="en-US" sz="1600" dirty="0"/>
              <a:t>The </a:t>
            </a:r>
            <a:r>
              <a:rPr lang="en-US" sz="1600" dirty="0" err="1"/>
              <a:t>fibroadenoma</a:t>
            </a:r>
            <a:r>
              <a:rPr lang="en-US" sz="1600" dirty="0"/>
              <a:t> will be precisely located with an ultrasound scan</a:t>
            </a:r>
          </a:p>
          <a:p>
            <a:pPr rtl="0"/>
            <a:r>
              <a:rPr lang="en-US" sz="1600" b="1" dirty="0"/>
              <a:t>- </a:t>
            </a:r>
            <a:r>
              <a:rPr lang="en-US" sz="1600" b="1" dirty="0">
                <a:solidFill>
                  <a:srgbClr val="0000FF"/>
                </a:solidFill>
              </a:rPr>
              <a:t>Positioning The Laser and Temperature Probes</a:t>
            </a:r>
          </a:p>
          <a:p>
            <a:pPr rtl="0"/>
            <a:r>
              <a:rPr lang="en-US" sz="1600" dirty="0"/>
              <a:t>the laser probe inserted into the center of the </a:t>
            </a:r>
            <a:r>
              <a:rPr lang="en-US" sz="1600" dirty="0" err="1"/>
              <a:t>fibroadenoma</a:t>
            </a:r>
            <a:endParaRPr lang="en-US" sz="1600" dirty="0"/>
          </a:p>
          <a:p>
            <a:pPr rtl="0"/>
            <a:r>
              <a:rPr lang="en-US" sz="1600" dirty="0"/>
              <a:t>the temperature probe inserted at the outer edge of the </a:t>
            </a:r>
            <a:r>
              <a:rPr lang="en-US" sz="1600" dirty="0" err="1"/>
              <a:t>fibroadenoma</a:t>
            </a:r>
            <a:endParaRPr lang="en-US" sz="1600" dirty="0"/>
          </a:p>
          <a:p>
            <a:pPr rtl="0"/>
            <a:r>
              <a:rPr lang="en-US" sz="1600" b="1" dirty="0"/>
              <a:t>- </a:t>
            </a:r>
            <a:r>
              <a:rPr lang="en-US" sz="1600" b="1" dirty="0">
                <a:solidFill>
                  <a:srgbClr val="0000FF"/>
                </a:solidFill>
              </a:rPr>
              <a:t>Laser Ablation</a:t>
            </a:r>
          </a:p>
          <a:p>
            <a:pPr rtl="0"/>
            <a:r>
              <a:rPr lang="en-US" sz="1600" dirty="0"/>
              <a:t>With both probes in place, the surgeon turns on the laser, </a:t>
            </a:r>
          </a:p>
          <a:p>
            <a:r>
              <a:rPr lang="en-US" sz="1600" dirty="0"/>
              <a:t>which heats the </a:t>
            </a:r>
            <a:r>
              <a:rPr lang="en-US" sz="1600" dirty="0" err="1"/>
              <a:t>fibroadenoma</a:t>
            </a:r>
            <a:r>
              <a:rPr lang="en-US" sz="1600" dirty="0"/>
              <a:t> to </a:t>
            </a:r>
            <a:r>
              <a:rPr lang="en-US" sz="1600" dirty="0" smtClean="0"/>
              <a:t>60 </a:t>
            </a:r>
            <a:r>
              <a:rPr lang="en-US" sz="1600" baseline="30000" dirty="0" err="1">
                <a:latin typeface="Times New Roman" pitchFamily="18" charset="0"/>
                <a:ea typeface="Times New Roman" pitchFamily="18" charset="0"/>
                <a:cs typeface="Times New Roman" pitchFamily="18" charset="0"/>
              </a:rPr>
              <a:t>o</a:t>
            </a:r>
            <a:r>
              <a:rPr lang="en-US" sz="1600" dirty="0" err="1">
                <a:latin typeface="Times New Roman" pitchFamily="18" charset="0"/>
                <a:ea typeface="Times New Roman" pitchFamily="18" charset="0"/>
                <a:cs typeface="Times New Roman" pitchFamily="18" charset="0"/>
              </a:rPr>
              <a:t>C</a:t>
            </a:r>
            <a:r>
              <a:rPr lang="en-US" sz="1600" dirty="0" err="1" smtClean="0"/>
              <a:t>.</a:t>
            </a:r>
            <a:r>
              <a:rPr lang="en-US" sz="1600" dirty="0"/>
              <a:t>  </a:t>
            </a:r>
          </a:p>
          <a:p>
            <a:pPr rtl="0"/>
            <a:r>
              <a:rPr lang="en-US" sz="1600" dirty="0"/>
              <a:t>As the heat radiates to the outer boundary of the tumor, </a:t>
            </a:r>
          </a:p>
          <a:p>
            <a:pPr rtl="0"/>
            <a:r>
              <a:rPr lang="en-US" sz="1600" dirty="0"/>
              <a:t>the surgeon watches the temperature on a nearby monitor.       </a:t>
            </a:r>
          </a:p>
        </p:txBody>
      </p:sp>
      <p:sp>
        <p:nvSpPr>
          <p:cNvPr id="208906" name="Rectangle 10"/>
          <p:cNvSpPr>
            <a:spLocks noChangeArrowheads="1"/>
          </p:cNvSpPr>
          <p:nvPr/>
        </p:nvSpPr>
        <p:spPr bwMode="auto">
          <a:xfrm>
            <a:off x="0" y="5380038"/>
            <a:ext cx="5943600" cy="1344612"/>
          </a:xfrm>
          <a:prstGeom prst="rect">
            <a:avLst/>
          </a:prstGeom>
          <a:noFill/>
          <a:ln w="9525" algn="ctr">
            <a:noFill/>
            <a:miter lim="800000"/>
            <a:headEnd/>
            <a:tailEnd/>
          </a:ln>
          <a:effectLst/>
        </p:spPr>
        <p:txBody>
          <a:bodyPr anchor="ctr">
            <a:spAutoFit/>
          </a:bodyPr>
          <a:lstStyle/>
          <a:p>
            <a:r>
              <a:rPr lang="en-US" sz="1800" b="1">
                <a:solidFill>
                  <a:srgbClr val="FF0000"/>
                </a:solidFill>
              </a:rPr>
              <a:t>Limitations:</a:t>
            </a:r>
          </a:p>
          <a:p>
            <a:r>
              <a:rPr lang="en-US" sz="1600"/>
              <a:t>Size: the fibroadenoma is 2 centimeters or smaller in diameter.</a:t>
            </a:r>
          </a:p>
          <a:p>
            <a:r>
              <a:rPr lang="en-US" sz="1600"/>
              <a:t>Site: half a centimeter away from the skin.</a:t>
            </a:r>
          </a:p>
          <a:p>
            <a:r>
              <a:rPr lang="en-US" sz="1600"/>
              <a:t>Can clearly be seen on an ultrasound. </a:t>
            </a:r>
          </a:p>
          <a:p>
            <a:endParaRPr lang="en-US" sz="1600"/>
          </a:p>
        </p:txBody>
      </p:sp>
      <p:sp>
        <p:nvSpPr>
          <p:cNvPr id="9" name="Rectangle 7"/>
          <p:cNvSpPr>
            <a:spLocks noChangeArrowheads="1"/>
          </p:cNvSpPr>
          <p:nvPr/>
        </p:nvSpPr>
        <p:spPr bwMode="auto">
          <a:xfrm>
            <a:off x="0" y="0"/>
            <a:ext cx="9144000" cy="68580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381000" y="242371"/>
            <a:ext cx="6477799" cy="369332"/>
          </a:xfrm>
          <a:prstGeom prst="rect">
            <a:avLst/>
          </a:prstGeom>
          <a:noFill/>
          <a:ln w="9525" algn="ctr">
            <a:noFill/>
            <a:miter lim="800000"/>
            <a:headEnd/>
            <a:tailEnd/>
          </a:ln>
        </p:spPr>
        <p:txBody>
          <a:bodyPr wrap="none" anchor="ctr">
            <a:spAutoFit/>
          </a:bodyPr>
          <a:lstStyle/>
          <a:p>
            <a:r>
              <a:rPr lang="en-US" b="1" u="sng" dirty="0" smtClean="0">
                <a:solidFill>
                  <a:srgbClr val="FF0000"/>
                </a:solidFill>
                <a:latin typeface="Times New Roman" pitchFamily="18" charset="0"/>
                <a:cs typeface="Times New Roman" pitchFamily="18" charset="0"/>
              </a:rPr>
              <a:t>Laser </a:t>
            </a:r>
            <a:r>
              <a:rPr lang="en-US" b="1" u="sng" dirty="0">
                <a:solidFill>
                  <a:srgbClr val="FF0000"/>
                </a:solidFill>
                <a:latin typeface="Times New Roman" pitchFamily="18" charset="0"/>
                <a:cs typeface="Times New Roman" pitchFamily="18" charset="0"/>
              </a:rPr>
              <a:t>Therapy Offers Alternative to </a:t>
            </a:r>
            <a:r>
              <a:rPr lang="en-US" b="1" u="sng" dirty="0">
                <a:solidFill>
                  <a:srgbClr val="0000FF"/>
                </a:solidFill>
                <a:latin typeface="Times New Roman" pitchFamily="18" charset="0"/>
                <a:cs typeface="Times New Roman" pitchFamily="18" charset="0"/>
              </a:rPr>
              <a:t>Surgery for Liver </a:t>
            </a:r>
            <a:r>
              <a:rPr lang="en-US" b="1" u="sng" dirty="0" err="1">
                <a:solidFill>
                  <a:srgbClr val="0000FF"/>
                </a:solidFill>
                <a:latin typeface="Times New Roman" pitchFamily="18" charset="0"/>
                <a:cs typeface="Times New Roman" pitchFamily="18" charset="0"/>
              </a:rPr>
              <a:t>Tumours</a:t>
            </a:r>
            <a:endParaRPr lang="ar-SA" u="sng" dirty="0">
              <a:solidFill>
                <a:srgbClr val="0000FF"/>
              </a:solidFill>
              <a:latin typeface="Times New Roman" pitchFamily="18" charset="0"/>
              <a:cs typeface="Times New Roman" pitchFamily="18" charset="0"/>
            </a:endParaRPr>
          </a:p>
        </p:txBody>
      </p:sp>
      <p:sp>
        <p:nvSpPr>
          <p:cNvPr id="72707" name="Rectangle 5"/>
          <p:cNvSpPr>
            <a:spLocks noChangeArrowheads="1"/>
          </p:cNvSpPr>
          <p:nvPr/>
        </p:nvSpPr>
        <p:spPr bwMode="auto">
          <a:xfrm>
            <a:off x="304800" y="838200"/>
            <a:ext cx="8458200" cy="4247317"/>
          </a:xfrm>
          <a:prstGeom prst="rect">
            <a:avLst/>
          </a:prstGeom>
          <a:noFill/>
          <a:ln w="9525" algn="ctr">
            <a:noFill/>
            <a:miter lim="800000"/>
            <a:headEnd/>
            <a:tailEnd/>
          </a:ln>
        </p:spPr>
        <p:txBody>
          <a:bodyPr>
            <a:spAutoFit/>
          </a:bodyPr>
          <a:lstStyle/>
          <a:p>
            <a:r>
              <a:rPr lang="en-US" b="1" u="sng" dirty="0">
                <a:solidFill>
                  <a:srgbClr val="FF0000"/>
                </a:solidFill>
                <a:cs typeface="+mj-cs"/>
              </a:rPr>
              <a:t>Laser Interstitial thermotherapy’ (LITT)</a:t>
            </a:r>
          </a:p>
          <a:p>
            <a:endParaRPr lang="en-US" b="1" dirty="0">
              <a:cs typeface="+mj-cs"/>
            </a:endParaRPr>
          </a:p>
          <a:p>
            <a:r>
              <a:rPr lang="en-US" sz="1800" b="1" dirty="0">
                <a:solidFill>
                  <a:srgbClr val="0000FF"/>
                </a:solidFill>
                <a:cs typeface="+mj-cs"/>
              </a:rPr>
              <a:t>Cancer in the liver</a:t>
            </a:r>
            <a:r>
              <a:rPr lang="en-US" sz="1800" b="1" dirty="0">
                <a:cs typeface="+mj-cs"/>
              </a:rPr>
              <a:t> is extremely serious; if left untreated, it can kill a person within three to twelve months of diagnosis. </a:t>
            </a:r>
          </a:p>
          <a:p>
            <a:r>
              <a:rPr lang="en-US" sz="1800" b="1" dirty="0">
                <a:cs typeface="+mj-cs"/>
              </a:rPr>
              <a:t>The best way of treating this disease is to remove the tumor by conventional surgery, but this </a:t>
            </a:r>
            <a:r>
              <a:rPr lang="en-US" sz="1800" b="1" u="sng" dirty="0">
                <a:cs typeface="+mj-cs"/>
              </a:rPr>
              <a:t>major operation is only possible in a limited number of cases</a:t>
            </a:r>
            <a:r>
              <a:rPr lang="en-US" sz="1800" b="1" dirty="0">
                <a:cs typeface="+mj-cs"/>
              </a:rPr>
              <a:t>. </a:t>
            </a:r>
            <a:endParaRPr lang="ar-IQ" sz="1800" b="1" dirty="0">
              <a:cs typeface="+mj-cs"/>
            </a:endParaRPr>
          </a:p>
          <a:p>
            <a:r>
              <a:rPr lang="ar-SA" sz="1800" b="1" dirty="0">
                <a:cs typeface="+mj-cs"/>
              </a:rPr>
              <a:t/>
            </a:r>
            <a:br>
              <a:rPr lang="ar-SA" sz="1800" b="1" dirty="0">
                <a:cs typeface="+mj-cs"/>
              </a:rPr>
            </a:br>
            <a:r>
              <a:rPr lang="en-US" dirty="0">
                <a:cs typeface="+mj-cs"/>
              </a:rPr>
              <a:t>A review of recent research shows that this ‘laser interstitial thermotherapy’ (</a:t>
            </a:r>
            <a:r>
              <a:rPr lang="en-US" u="sng" dirty="0">
                <a:solidFill>
                  <a:srgbClr val="FF0000"/>
                </a:solidFill>
                <a:cs typeface="+mj-cs"/>
              </a:rPr>
              <a:t>LITT</a:t>
            </a:r>
            <a:r>
              <a:rPr lang="en-US" dirty="0">
                <a:cs typeface="+mj-cs"/>
              </a:rPr>
              <a:t>) can be a </a:t>
            </a:r>
            <a:r>
              <a:rPr lang="en-US" dirty="0">
                <a:solidFill>
                  <a:srgbClr val="0000FF"/>
                </a:solidFill>
                <a:cs typeface="+mj-cs"/>
              </a:rPr>
              <a:t>safe</a:t>
            </a:r>
            <a:r>
              <a:rPr lang="en-US" dirty="0">
                <a:cs typeface="+mj-cs"/>
              </a:rPr>
              <a:t> and </a:t>
            </a:r>
            <a:r>
              <a:rPr lang="en-US" dirty="0">
                <a:solidFill>
                  <a:srgbClr val="0000FF"/>
                </a:solidFill>
                <a:cs typeface="+mj-cs"/>
              </a:rPr>
              <a:t>effective</a:t>
            </a:r>
            <a:r>
              <a:rPr lang="en-US" dirty="0">
                <a:cs typeface="+mj-cs"/>
              </a:rPr>
              <a:t> way of removing liver tumors and improving overall survival. </a:t>
            </a:r>
            <a:endParaRPr lang="ar-IQ" dirty="0">
              <a:cs typeface="+mj-cs"/>
            </a:endParaRPr>
          </a:p>
          <a:p>
            <a:endParaRPr lang="ar-IQ" dirty="0">
              <a:cs typeface="+mj-cs"/>
            </a:endParaRPr>
          </a:p>
          <a:p>
            <a:r>
              <a:rPr lang="en-US" dirty="0">
                <a:solidFill>
                  <a:srgbClr val="FF0000"/>
                </a:solidFill>
                <a:cs typeface="+mj-cs"/>
              </a:rPr>
              <a:t>Laser light can destroy liver tumors</a:t>
            </a:r>
            <a:r>
              <a:rPr lang="en-US" dirty="0">
                <a:cs typeface="+mj-cs"/>
              </a:rPr>
              <a:t>. By inserting </a:t>
            </a:r>
            <a:r>
              <a:rPr lang="en-US" dirty="0" err="1">
                <a:cs typeface="+mj-cs"/>
              </a:rPr>
              <a:t>fibre</a:t>
            </a:r>
            <a:r>
              <a:rPr lang="en-US" dirty="0">
                <a:cs typeface="+mj-cs"/>
              </a:rPr>
              <a:t> optic cables through needles, and direct the powerful laser light onto liver tumors </a:t>
            </a:r>
          </a:p>
          <a:p>
            <a:r>
              <a:rPr lang="en-US" dirty="0">
                <a:cs typeface="+mj-cs"/>
              </a:rPr>
              <a:t>so </a:t>
            </a:r>
            <a:r>
              <a:rPr lang="en-US" b="1" dirty="0">
                <a:cs typeface="+mj-cs"/>
              </a:rPr>
              <a:t>killing the cells and thus eliminating the need for major surgery</a:t>
            </a:r>
            <a:r>
              <a:rPr lang="en-US" dirty="0">
                <a:cs typeface="+mj-cs"/>
              </a:rPr>
              <a:t>.</a:t>
            </a:r>
            <a:endParaRPr lang="ar-IQ" dirty="0">
              <a:cs typeface="+mj-cs"/>
            </a:endParaRPr>
          </a:p>
          <a:p>
            <a:r>
              <a:rPr lang="ar-SA" dirty="0">
                <a:cs typeface="+mj-cs"/>
              </a:rPr>
              <a:t/>
            </a:r>
            <a:br>
              <a:rPr lang="ar-SA" dirty="0">
                <a:cs typeface="+mj-cs"/>
              </a:rPr>
            </a:br>
            <a:endParaRPr lang="en-US" dirty="0">
              <a:cs typeface="+mj-cs"/>
            </a:endParaRPr>
          </a:p>
        </p:txBody>
      </p:sp>
      <p:sp>
        <p:nvSpPr>
          <p:cNvPr id="4"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descr="visualase-mri"/>
          <p:cNvPicPr>
            <a:picLocks noChangeAspect="1" noChangeArrowheads="1"/>
          </p:cNvPicPr>
          <p:nvPr/>
        </p:nvPicPr>
        <p:blipFill>
          <a:blip r:embed="rId2" cstate="print"/>
          <a:srcRect/>
          <a:stretch>
            <a:fillRect/>
          </a:stretch>
        </p:blipFill>
        <p:spPr bwMode="auto">
          <a:xfrm>
            <a:off x="1981200" y="228600"/>
            <a:ext cx="5181600" cy="3048000"/>
          </a:xfrm>
          <a:prstGeom prst="rect">
            <a:avLst/>
          </a:prstGeom>
          <a:noFill/>
          <a:ln w="9525">
            <a:noFill/>
            <a:miter lim="800000"/>
            <a:headEnd/>
            <a:tailEnd/>
          </a:ln>
        </p:spPr>
      </p:pic>
      <p:pic>
        <p:nvPicPr>
          <p:cNvPr id="83971" name="Picture 5" descr="laser-brain-cancer-treatment"/>
          <p:cNvPicPr>
            <a:picLocks noChangeAspect="1" noChangeArrowheads="1"/>
          </p:cNvPicPr>
          <p:nvPr/>
        </p:nvPicPr>
        <p:blipFill>
          <a:blip r:embed="rId3" cstate="print"/>
          <a:srcRect/>
          <a:stretch>
            <a:fillRect/>
          </a:stretch>
        </p:blipFill>
        <p:spPr bwMode="auto">
          <a:xfrm>
            <a:off x="1981200" y="3505200"/>
            <a:ext cx="5181600" cy="2362200"/>
          </a:xfrm>
          <a:prstGeom prst="rect">
            <a:avLst/>
          </a:prstGeom>
          <a:noFill/>
          <a:ln w="9525">
            <a:noFill/>
            <a:miter lim="800000"/>
            <a:headEnd/>
            <a:tailEnd/>
          </a:ln>
        </p:spPr>
      </p:pic>
      <p:sp>
        <p:nvSpPr>
          <p:cNvPr id="83972" name="Rectangle 6"/>
          <p:cNvSpPr>
            <a:spLocks noChangeArrowheads="1"/>
          </p:cNvSpPr>
          <p:nvPr/>
        </p:nvSpPr>
        <p:spPr bwMode="auto">
          <a:xfrm>
            <a:off x="838200" y="5881688"/>
            <a:ext cx="7924800" cy="641350"/>
          </a:xfrm>
          <a:prstGeom prst="rect">
            <a:avLst/>
          </a:prstGeom>
          <a:noFill/>
          <a:ln w="9525" algn="ctr">
            <a:noFill/>
            <a:miter lim="800000"/>
            <a:headEnd/>
            <a:tailEnd/>
          </a:ln>
        </p:spPr>
        <p:txBody>
          <a:bodyPr anchor="ctr">
            <a:spAutoFit/>
          </a:bodyPr>
          <a:lstStyle/>
          <a:p>
            <a:r>
              <a:rPr lang="en-US" sz="1800"/>
              <a:t>Laser Ablation Software provides real-time imaging of the procedure to the surgeon to </a:t>
            </a:r>
            <a:r>
              <a:rPr lang="en-US" sz="1800" b="1"/>
              <a:t>measure temperatures</a:t>
            </a:r>
            <a:r>
              <a:rPr lang="en-US" sz="1800"/>
              <a:t>.  </a:t>
            </a:r>
          </a:p>
        </p:txBody>
      </p:sp>
      <p:sp>
        <p:nvSpPr>
          <p:cNvPr id="83973" name="Text Box 7"/>
          <p:cNvSpPr txBox="1">
            <a:spLocks noChangeArrowheads="1"/>
          </p:cNvSpPr>
          <p:nvPr/>
        </p:nvSpPr>
        <p:spPr bwMode="auto">
          <a:xfrm>
            <a:off x="381000" y="304800"/>
            <a:ext cx="1107996" cy="369332"/>
          </a:xfrm>
          <a:prstGeom prst="rect">
            <a:avLst/>
          </a:prstGeom>
          <a:noFill/>
          <a:ln w="9525" algn="ctr">
            <a:noFill/>
            <a:miter lim="800000"/>
            <a:headEnd/>
            <a:tailEnd/>
          </a:ln>
        </p:spPr>
        <p:txBody>
          <a:bodyPr wrap="none">
            <a:spAutoFit/>
          </a:bodyPr>
          <a:lstStyle/>
          <a:p>
            <a:r>
              <a:rPr lang="en-US" b="1" dirty="0">
                <a:solidFill>
                  <a:srgbClr val="FF0000"/>
                </a:solidFill>
              </a:rPr>
              <a:t>MRI UNIT</a:t>
            </a:r>
          </a:p>
        </p:txBody>
      </p:sp>
      <p:sp>
        <p:nvSpPr>
          <p:cNvPr id="6"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152400" y="228600"/>
            <a:ext cx="8001000" cy="381000"/>
          </a:xfrm>
          <a:prstGeom prst="rect">
            <a:avLst/>
          </a:prstGeom>
          <a:noFill/>
          <a:ln w="9525" algn="ctr">
            <a:noFill/>
            <a:miter lim="800000"/>
            <a:headEnd/>
            <a:tailEnd/>
          </a:ln>
        </p:spPr>
        <p:txBody>
          <a:bodyPr wrap="square" anchor="ctr">
            <a:spAutoFit/>
          </a:bodyPr>
          <a:lstStyle/>
          <a:p>
            <a:pPr rtl="0"/>
            <a:r>
              <a:rPr lang="en-US" sz="1800" b="1" dirty="0"/>
              <a:t>Image-guided Thermal Laser Ablation Technology in </a:t>
            </a:r>
            <a:r>
              <a:rPr lang="en-US" sz="1800" b="1" dirty="0">
                <a:solidFill>
                  <a:srgbClr val="FF0000"/>
                </a:solidFill>
              </a:rPr>
              <a:t>General Surgery / Soft Tissue</a:t>
            </a:r>
          </a:p>
        </p:txBody>
      </p:sp>
      <p:sp>
        <p:nvSpPr>
          <p:cNvPr id="84995" name="Rectangle 5"/>
          <p:cNvSpPr>
            <a:spLocks noChangeArrowheads="1"/>
          </p:cNvSpPr>
          <p:nvPr/>
        </p:nvSpPr>
        <p:spPr bwMode="auto">
          <a:xfrm>
            <a:off x="304800" y="762000"/>
            <a:ext cx="5262563" cy="396875"/>
          </a:xfrm>
          <a:prstGeom prst="rect">
            <a:avLst/>
          </a:prstGeom>
          <a:noFill/>
          <a:ln w="9525" algn="ctr">
            <a:noFill/>
            <a:miter lim="800000"/>
            <a:headEnd/>
            <a:tailEnd/>
          </a:ln>
        </p:spPr>
        <p:txBody>
          <a:bodyPr wrap="none" anchor="ctr">
            <a:spAutoFit/>
          </a:bodyPr>
          <a:lstStyle/>
          <a:p>
            <a:pPr rtl="0"/>
            <a:r>
              <a:rPr lang="en-US" b="1"/>
              <a:t>A Typical</a:t>
            </a:r>
            <a:r>
              <a:rPr lang="en-US" b="1">
                <a:solidFill>
                  <a:srgbClr val="FF0000"/>
                </a:solidFill>
              </a:rPr>
              <a:t> Liver </a:t>
            </a:r>
            <a:r>
              <a:rPr lang="en-US" b="1"/>
              <a:t>Tumor Ablation Procedure</a:t>
            </a:r>
          </a:p>
        </p:txBody>
      </p:sp>
      <p:pic>
        <p:nvPicPr>
          <p:cNvPr id="84996" name="Picture 6" descr="laser placement for ablation in liver "/>
          <p:cNvPicPr>
            <a:picLocks noChangeAspect="1" noChangeArrowheads="1"/>
          </p:cNvPicPr>
          <p:nvPr/>
        </p:nvPicPr>
        <p:blipFill>
          <a:blip r:embed="rId2" cstate="print"/>
          <a:srcRect/>
          <a:stretch>
            <a:fillRect/>
          </a:stretch>
        </p:blipFill>
        <p:spPr bwMode="auto">
          <a:xfrm>
            <a:off x="228600" y="1524000"/>
            <a:ext cx="2667000" cy="2438400"/>
          </a:xfrm>
          <a:prstGeom prst="rect">
            <a:avLst/>
          </a:prstGeom>
          <a:noFill/>
          <a:ln w="9525">
            <a:noFill/>
            <a:miter lim="800000"/>
            <a:headEnd/>
            <a:tailEnd/>
          </a:ln>
        </p:spPr>
      </p:pic>
      <p:pic>
        <p:nvPicPr>
          <p:cNvPr id="84998" name="Picture 8" descr="mri guided laser liver ablation"/>
          <p:cNvPicPr>
            <a:picLocks noChangeAspect="1" noChangeArrowheads="1"/>
          </p:cNvPicPr>
          <p:nvPr/>
        </p:nvPicPr>
        <p:blipFill>
          <a:blip r:embed="rId3" cstate="print"/>
          <a:srcRect/>
          <a:stretch>
            <a:fillRect/>
          </a:stretch>
        </p:blipFill>
        <p:spPr bwMode="auto">
          <a:xfrm>
            <a:off x="3200400" y="1524000"/>
            <a:ext cx="2286000" cy="2438400"/>
          </a:xfrm>
          <a:prstGeom prst="rect">
            <a:avLst/>
          </a:prstGeom>
          <a:noFill/>
          <a:ln w="9525">
            <a:noFill/>
            <a:miter lim="800000"/>
            <a:headEnd/>
            <a:tailEnd/>
          </a:ln>
        </p:spPr>
      </p:pic>
      <p:pic>
        <p:nvPicPr>
          <p:cNvPr id="85000" name="Picture 10" descr="visualase thermal ablation controls"/>
          <p:cNvPicPr>
            <a:picLocks noChangeAspect="1" noChangeArrowheads="1"/>
          </p:cNvPicPr>
          <p:nvPr/>
        </p:nvPicPr>
        <p:blipFill>
          <a:blip r:embed="rId4" cstate="print"/>
          <a:srcRect/>
          <a:stretch>
            <a:fillRect/>
          </a:stretch>
        </p:blipFill>
        <p:spPr bwMode="auto">
          <a:xfrm>
            <a:off x="6019800" y="1524000"/>
            <a:ext cx="2514600" cy="2438400"/>
          </a:xfrm>
          <a:prstGeom prst="rect">
            <a:avLst/>
          </a:prstGeom>
          <a:noFill/>
          <a:ln w="9525">
            <a:noFill/>
            <a:miter lim="800000"/>
            <a:headEnd/>
            <a:tailEnd/>
          </a:ln>
        </p:spPr>
      </p:pic>
      <p:sp>
        <p:nvSpPr>
          <p:cNvPr id="85001" name="Rectangle 11"/>
          <p:cNvSpPr>
            <a:spLocks noChangeArrowheads="1"/>
          </p:cNvSpPr>
          <p:nvPr/>
        </p:nvSpPr>
        <p:spPr bwMode="auto">
          <a:xfrm>
            <a:off x="5867400" y="4419600"/>
            <a:ext cx="2971800" cy="1200329"/>
          </a:xfrm>
          <a:prstGeom prst="rect">
            <a:avLst/>
          </a:prstGeom>
          <a:noFill/>
          <a:ln w="9525" algn="ctr">
            <a:noFill/>
            <a:miter lim="800000"/>
            <a:headEnd/>
            <a:tailEnd/>
          </a:ln>
        </p:spPr>
        <p:txBody>
          <a:bodyPr wrap="square" anchor="ctr">
            <a:spAutoFit/>
          </a:bodyPr>
          <a:lstStyle/>
          <a:p>
            <a:r>
              <a:rPr lang="en-US" dirty="0"/>
              <a:t>Laser light heats and ablates tissue. Temperature maps show the physician the extent of the tissue </a:t>
            </a:r>
            <a:r>
              <a:rPr lang="en-US" dirty="0" smtClean="0"/>
              <a:t>being destroyed</a:t>
            </a:r>
            <a:r>
              <a:rPr lang="en-US" dirty="0"/>
              <a:t>. </a:t>
            </a:r>
          </a:p>
        </p:txBody>
      </p:sp>
      <p:sp>
        <p:nvSpPr>
          <p:cNvPr id="10" name="Rectangle 9"/>
          <p:cNvSpPr/>
          <p:nvPr/>
        </p:nvSpPr>
        <p:spPr>
          <a:xfrm>
            <a:off x="3048000" y="4495800"/>
            <a:ext cx="2743200" cy="1200329"/>
          </a:xfrm>
          <a:prstGeom prst="rect">
            <a:avLst/>
          </a:prstGeom>
        </p:spPr>
        <p:txBody>
          <a:bodyPr wrap="square">
            <a:spAutoFit/>
          </a:bodyPr>
          <a:lstStyle/>
          <a:p>
            <a:r>
              <a:rPr lang="en-US" dirty="0" smtClean="0"/>
              <a:t>The MRI allows a physician to monitor treatment using special software to measure temperatures </a:t>
            </a:r>
            <a:endParaRPr lang="en-US" dirty="0"/>
          </a:p>
        </p:txBody>
      </p:sp>
      <p:sp>
        <p:nvSpPr>
          <p:cNvPr id="11" name="Rectangle 10"/>
          <p:cNvSpPr/>
          <p:nvPr/>
        </p:nvSpPr>
        <p:spPr>
          <a:xfrm>
            <a:off x="381000" y="4572000"/>
            <a:ext cx="2514600" cy="1200329"/>
          </a:xfrm>
          <a:prstGeom prst="rect">
            <a:avLst/>
          </a:prstGeom>
        </p:spPr>
        <p:txBody>
          <a:bodyPr wrap="square">
            <a:spAutoFit/>
          </a:bodyPr>
          <a:lstStyle/>
          <a:p>
            <a:r>
              <a:rPr lang="en-US" dirty="0" smtClean="0"/>
              <a:t>A small flexible laser probe is guided into the target area through a small incision in the skin. </a:t>
            </a:r>
            <a:endParaRPr lang="en-US" dirty="0"/>
          </a:p>
        </p:txBody>
      </p:sp>
      <p:sp>
        <p:nvSpPr>
          <p:cNvPr id="12"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ChangeArrowheads="1"/>
          </p:cNvSpPr>
          <p:nvPr/>
        </p:nvSpPr>
        <p:spPr bwMode="auto">
          <a:xfrm>
            <a:off x="457200" y="152400"/>
            <a:ext cx="7548563" cy="396875"/>
          </a:xfrm>
          <a:prstGeom prst="rect">
            <a:avLst/>
          </a:prstGeom>
          <a:noFill/>
          <a:ln w="9525" algn="ctr">
            <a:noFill/>
            <a:miter lim="800000"/>
            <a:headEnd/>
            <a:tailEnd/>
          </a:ln>
        </p:spPr>
        <p:txBody>
          <a:bodyPr wrap="none" anchor="ctr">
            <a:spAutoFit/>
          </a:bodyPr>
          <a:lstStyle/>
          <a:p>
            <a:pPr algn="ctr"/>
            <a:r>
              <a:rPr lang="en-US" b="1"/>
              <a:t>Image-guided Thermal Laser Ablation Technology in </a:t>
            </a:r>
            <a:r>
              <a:rPr lang="en-US" b="1">
                <a:solidFill>
                  <a:srgbClr val="FF0000"/>
                </a:solidFill>
              </a:rPr>
              <a:t>Urology</a:t>
            </a:r>
            <a:endParaRPr lang="en-US">
              <a:solidFill>
                <a:srgbClr val="FF0000"/>
              </a:solidFill>
            </a:endParaRPr>
          </a:p>
        </p:txBody>
      </p:sp>
      <p:sp>
        <p:nvSpPr>
          <p:cNvPr id="87043" name="Rectangle 5"/>
          <p:cNvSpPr>
            <a:spLocks noChangeArrowheads="1"/>
          </p:cNvSpPr>
          <p:nvPr/>
        </p:nvSpPr>
        <p:spPr bwMode="auto">
          <a:xfrm>
            <a:off x="533400" y="609600"/>
            <a:ext cx="4397375" cy="396875"/>
          </a:xfrm>
          <a:prstGeom prst="rect">
            <a:avLst/>
          </a:prstGeom>
          <a:noFill/>
          <a:ln w="9525" algn="ctr">
            <a:noFill/>
            <a:miter lim="800000"/>
            <a:headEnd/>
            <a:tailEnd/>
          </a:ln>
        </p:spPr>
        <p:txBody>
          <a:bodyPr wrap="none" anchor="ctr">
            <a:spAutoFit/>
          </a:bodyPr>
          <a:lstStyle/>
          <a:p>
            <a:pPr algn="r"/>
            <a:r>
              <a:rPr lang="en-US" b="1"/>
              <a:t>Ablation of tumors in the </a:t>
            </a:r>
            <a:r>
              <a:rPr lang="en-US" b="1">
                <a:solidFill>
                  <a:srgbClr val="FF0000"/>
                </a:solidFill>
              </a:rPr>
              <a:t>prostate</a:t>
            </a:r>
            <a:r>
              <a:rPr lang="en-US" b="1"/>
              <a:t>. </a:t>
            </a:r>
          </a:p>
        </p:txBody>
      </p:sp>
      <p:pic>
        <p:nvPicPr>
          <p:cNvPr id="87044" name="Picture 6" descr="laser placement for ablation in prostate."/>
          <p:cNvPicPr>
            <a:picLocks noChangeAspect="1" noChangeArrowheads="1"/>
          </p:cNvPicPr>
          <p:nvPr/>
        </p:nvPicPr>
        <p:blipFill>
          <a:blip r:embed="rId2" cstate="print"/>
          <a:srcRect/>
          <a:stretch>
            <a:fillRect/>
          </a:stretch>
        </p:blipFill>
        <p:spPr bwMode="auto">
          <a:xfrm>
            <a:off x="304800" y="1371600"/>
            <a:ext cx="2857500" cy="2006600"/>
          </a:xfrm>
          <a:prstGeom prst="rect">
            <a:avLst/>
          </a:prstGeom>
          <a:noFill/>
          <a:ln w="9525">
            <a:noFill/>
            <a:miter lim="800000"/>
            <a:headEnd/>
            <a:tailEnd/>
          </a:ln>
        </p:spPr>
      </p:pic>
      <p:sp>
        <p:nvSpPr>
          <p:cNvPr id="87045" name="Rectangle 7"/>
          <p:cNvSpPr>
            <a:spLocks noChangeArrowheads="1"/>
          </p:cNvSpPr>
          <p:nvPr/>
        </p:nvSpPr>
        <p:spPr bwMode="auto">
          <a:xfrm>
            <a:off x="3429000" y="1373188"/>
            <a:ext cx="5181600" cy="1616075"/>
          </a:xfrm>
          <a:prstGeom prst="rect">
            <a:avLst/>
          </a:prstGeom>
          <a:noFill/>
          <a:ln w="9525" algn="ctr">
            <a:noFill/>
            <a:miter lim="800000"/>
            <a:headEnd/>
            <a:tailEnd/>
          </a:ln>
        </p:spPr>
        <p:txBody>
          <a:bodyPr anchor="ctr">
            <a:spAutoFit/>
          </a:bodyPr>
          <a:lstStyle/>
          <a:p>
            <a:r>
              <a:rPr lang="en-US"/>
              <a:t>Patient undergoes MRI scan of the </a:t>
            </a:r>
            <a:r>
              <a:rPr lang="en-US">
                <a:solidFill>
                  <a:srgbClr val="0000FF"/>
                </a:solidFill>
              </a:rPr>
              <a:t>prostate</a:t>
            </a:r>
            <a:r>
              <a:rPr lang="en-US"/>
              <a:t> to identify individual tumor(s). </a:t>
            </a:r>
          </a:p>
          <a:p>
            <a:r>
              <a:rPr lang="en-US"/>
              <a:t>Often, a biopsy needle is placed into the tumor using minimally invasive techniques to confirm diagnosis. </a:t>
            </a:r>
          </a:p>
        </p:txBody>
      </p:sp>
      <p:pic>
        <p:nvPicPr>
          <p:cNvPr id="87046" name="Picture 8" descr="mri guided laser liver ablation"/>
          <p:cNvPicPr>
            <a:picLocks noChangeAspect="1" noChangeArrowheads="1"/>
          </p:cNvPicPr>
          <p:nvPr/>
        </p:nvPicPr>
        <p:blipFill>
          <a:blip r:embed="rId3" cstate="print"/>
          <a:srcRect/>
          <a:stretch>
            <a:fillRect/>
          </a:stretch>
        </p:blipFill>
        <p:spPr bwMode="auto">
          <a:xfrm>
            <a:off x="381000" y="3657600"/>
            <a:ext cx="2857500" cy="1866900"/>
          </a:xfrm>
          <a:prstGeom prst="rect">
            <a:avLst/>
          </a:prstGeom>
          <a:noFill/>
          <a:ln w="9525">
            <a:noFill/>
            <a:miter lim="800000"/>
            <a:headEnd/>
            <a:tailEnd/>
          </a:ln>
        </p:spPr>
      </p:pic>
      <p:sp>
        <p:nvSpPr>
          <p:cNvPr id="87047" name="Rectangle 9"/>
          <p:cNvSpPr>
            <a:spLocks noChangeArrowheads="1"/>
          </p:cNvSpPr>
          <p:nvPr/>
        </p:nvSpPr>
        <p:spPr bwMode="auto">
          <a:xfrm>
            <a:off x="3352800" y="3657600"/>
            <a:ext cx="5791200" cy="1006475"/>
          </a:xfrm>
          <a:prstGeom prst="rect">
            <a:avLst/>
          </a:prstGeom>
          <a:noFill/>
          <a:ln w="9525" algn="ctr">
            <a:noFill/>
            <a:miter lim="800000"/>
            <a:headEnd/>
            <a:tailEnd/>
          </a:ln>
        </p:spPr>
        <p:txBody>
          <a:bodyPr anchor="ctr">
            <a:spAutoFit/>
          </a:bodyPr>
          <a:lstStyle/>
          <a:p>
            <a:r>
              <a:rPr lang="en-US"/>
              <a:t>The thin (1mm) </a:t>
            </a:r>
            <a:r>
              <a:rPr lang="en-US">
                <a:solidFill>
                  <a:srgbClr val="0000FF"/>
                </a:solidFill>
              </a:rPr>
              <a:t>laser probe</a:t>
            </a:r>
            <a:r>
              <a:rPr lang="en-US"/>
              <a:t> is then placed into the tumor under MRI guidance using minimally invasive techniques. </a:t>
            </a:r>
          </a:p>
        </p:txBody>
      </p:sp>
      <p:sp>
        <p:nvSpPr>
          <p:cNvPr id="8"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4" descr="visualase thermal ablation controls"/>
          <p:cNvPicPr>
            <a:picLocks noChangeAspect="1" noChangeArrowheads="1"/>
          </p:cNvPicPr>
          <p:nvPr/>
        </p:nvPicPr>
        <p:blipFill>
          <a:blip r:embed="rId2" cstate="print"/>
          <a:srcRect/>
          <a:stretch>
            <a:fillRect/>
          </a:stretch>
        </p:blipFill>
        <p:spPr bwMode="auto">
          <a:xfrm>
            <a:off x="457200" y="304800"/>
            <a:ext cx="3200400" cy="2819400"/>
          </a:xfrm>
          <a:prstGeom prst="rect">
            <a:avLst/>
          </a:prstGeom>
          <a:noFill/>
          <a:ln w="9525">
            <a:noFill/>
            <a:miter lim="800000"/>
            <a:headEnd/>
            <a:tailEnd/>
          </a:ln>
        </p:spPr>
      </p:pic>
      <p:sp>
        <p:nvSpPr>
          <p:cNvPr id="88067" name="Rectangle 5"/>
          <p:cNvSpPr>
            <a:spLocks noChangeArrowheads="1"/>
          </p:cNvSpPr>
          <p:nvPr/>
        </p:nvSpPr>
        <p:spPr bwMode="auto">
          <a:xfrm>
            <a:off x="3886200" y="762000"/>
            <a:ext cx="5257800" cy="641350"/>
          </a:xfrm>
          <a:prstGeom prst="rect">
            <a:avLst/>
          </a:prstGeom>
          <a:noFill/>
          <a:ln w="9525" algn="ctr">
            <a:noFill/>
            <a:miter lim="800000"/>
            <a:headEnd/>
            <a:tailEnd/>
          </a:ln>
        </p:spPr>
        <p:txBody>
          <a:bodyPr anchor="ctr">
            <a:spAutoFit/>
          </a:bodyPr>
          <a:lstStyle/>
          <a:p>
            <a:r>
              <a:rPr lang="en-US" sz="1800"/>
              <a:t>Pre-procedure MRI </a:t>
            </a:r>
            <a:r>
              <a:rPr lang="en-US" sz="1800">
                <a:solidFill>
                  <a:srgbClr val="0000FF"/>
                </a:solidFill>
              </a:rPr>
              <a:t>confirms</a:t>
            </a:r>
            <a:r>
              <a:rPr lang="en-US" sz="1800"/>
              <a:t> placement of applicator in the target tissue. </a:t>
            </a:r>
          </a:p>
        </p:txBody>
      </p:sp>
      <p:pic>
        <p:nvPicPr>
          <p:cNvPr id="88068" name="Picture 6" descr="visualase thermal ablation controls"/>
          <p:cNvPicPr>
            <a:picLocks noChangeAspect="1" noChangeArrowheads="1"/>
          </p:cNvPicPr>
          <p:nvPr/>
        </p:nvPicPr>
        <p:blipFill>
          <a:blip r:embed="rId3" cstate="print"/>
          <a:srcRect/>
          <a:stretch>
            <a:fillRect/>
          </a:stretch>
        </p:blipFill>
        <p:spPr bwMode="auto">
          <a:xfrm>
            <a:off x="381000" y="3657600"/>
            <a:ext cx="3276600" cy="2895600"/>
          </a:xfrm>
          <a:prstGeom prst="rect">
            <a:avLst/>
          </a:prstGeom>
          <a:noFill/>
          <a:ln w="9525">
            <a:noFill/>
            <a:miter lim="800000"/>
            <a:headEnd/>
            <a:tailEnd/>
          </a:ln>
        </p:spPr>
      </p:pic>
      <p:graphicFrame>
        <p:nvGraphicFramePr>
          <p:cNvPr id="240661" name="Group 21"/>
          <p:cNvGraphicFramePr>
            <a:graphicFrameLocks noGrp="1"/>
          </p:cNvGraphicFramePr>
          <p:nvPr/>
        </p:nvGraphicFramePr>
        <p:xfrm>
          <a:off x="4038600" y="4114800"/>
          <a:ext cx="4038600" cy="1737360"/>
        </p:xfrm>
        <a:graphic>
          <a:graphicData uri="http://schemas.openxmlformats.org/drawingml/2006/table">
            <a:tbl>
              <a:tblPr rtl="1"/>
              <a:tblGrid>
                <a:gridCol w="40386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Times New Roman" pitchFamily="18" charset="0"/>
                        </a:rPr>
                        <a:t>The </a:t>
                      </a:r>
                      <a:r>
                        <a:rPr kumimoji="0" lang="en-US" sz="1800" b="0" i="0" u="none" strike="noStrike" cap="none" normalizeH="0" baseline="0" smtClean="0">
                          <a:ln>
                            <a:noFill/>
                          </a:ln>
                          <a:solidFill>
                            <a:srgbClr val="0000FF"/>
                          </a:solidFill>
                          <a:effectLst/>
                          <a:latin typeface="Arial" pitchFamily="34" charset="0"/>
                          <a:cs typeface="Times New Roman" pitchFamily="18" charset="0"/>
                        </a:rPr>
                        <a:t>laser is activated</a:t>
                      </a:r>
                      <a:r>
                        <a:rPr kumimoji="0" lang="en-US" sz="1800" b="0" i="0" u="none" strike="noStrike" cap="none" normalizeH="0" baseline="0" smtClean="0">
                          <a:ln>
                            <a:noFill/>
                          </a:ln>
                          <a:solidFill>
                            <a:schemeClr val="tx1"/>
                          </a:solidFill>
                          <a:effectLst/>
                          <a:latin typeface="Arial" pitchFamily="34" charset="0"/>
                          <a:cs typeface="Times New Roman" pitchFamily="18" charset="0"/>
                        </a:rPr>
                        <a:t> to begin heating of the tumor. Using MR images and Visualase software  allows the physician to see the tissue heating during laser irradiation, and control how much energy is delivered.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
        <p:nvSpPr>
          <p:cNvPr id="6"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ChangeArrowheads="1"/>
          </p:cNvSpPr>
          <p:nvPr/>
        </p:nvSpPr>
        <p:spPr bwMode="auto">
          <a:xfrm>
            <a:off x="4267200" y="1209238"/>
            <a:ext cx="4419600" cy="2585323"/>
          </a:xfrm>
          <a:prstGeom prst="rect">
            <a:avLst/>
          </a:prstGeom>
          <a:noFill/>
          <a:ln w="9525" algn="ctr">
            <a:noFill/>
            <a:miter lim="800000"/>
            <a:headEnd/>
            <a:tailEnd/>
          </a:ln>
        </p:spPr>
        <p:txBody>
          <a:bodyPr anchor="ctr">
            <a:spAutoFit/>
          </a:bodyPr>
          <a:lstStyle/>
          <a:p>
            <a:pPr rtl="0"/>
            <a:r>
              <a:rPr lang="en-US" sz="1800" dirty="0"/>
              <a:t>Results are confirmed with MR images.</a:t>
            </a:r>
          </a:p>
          <a:p>
            <a:pPr rtl="0"/>
            <a:endParaRPr lang="en-US" sz="1800" dirty="0"/>
          </a:p>
          <a:p>
            <a:pPr rtl="0"/>
            <a:r>
              <a:rPr lang="en-US" sz="1800" dirty="0"/>
              <a:t>The laser applicator is removed and the small incision is closed with one stitch and or a bandage. The entire procedure lasts approximately 1.5 to 3 hours, and often requires only mild conscious sedation or even just local anesthetic. Patient often returns home the </a:t>
            </a:r>
            <a:r>
              <a:rPr lang="en-US" sz="1800" b="1" dirty="0"/>
              <a:t>same day </a:t>
            </a:r>
            <a:r>
              <a:rPr lang="en-US" sz="1800" dirty="0"/>
              <a:t>with no catheter.</a:t>
            </a:r>
          </a:p>
        </p:txBody>
      </p:sp>
      <p:pic>
        <p:nvPicPr>
          <p:cNvPr id="89091" name="Picture 6" descr="mr-post-ax"/>
          <p:cNvPicPr>
            <a:picLocks noChangeAspect="1" noChangeArrowheads="1"/>
          </p:cNvPicPr>
          <p:nvPr/>
        </p:nvPicPr>
        <p:blipFill>
          <a:blip r:embed="rId2" cstate="print"/>
          <a:srcRect/>
          <a:stretch>
            <a:fillRect/>
          </a:stretch>
        </p:blipFill>
        <p:spPr bwMode="auto">
          <a:xfrm>
            <a:off x="457200" y="1143000"/>
            <a:ext cx="3657600" cy="2743200"/>
          </a:xfrm>
          <a:prstGeom prst="rect">
            <a:avLst/>
          </a:prstGeom>
          <a:noFill/>
          <a:ln w="9525">
            <a:noFill/>
            <a:miter lim="800000"/>
            <a:headEnd/>
            <a:tailEnd/>
          </a:ln>
        </p:spPr>
      </p:pic>
      <p:sp>
        <p:nvSpPr>
          <p:cNvPr id="4"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4"/>
          <p:cNvSpPr>
            <a:spLocks noChangeArrowheads="1"/>
          </p:cNvSpPr>
          <p:nvPr/>
        </p:nvSpPr>
        <p:spPr bwMode="auto">
          <a:xfrm>
            <a:off x="228600" y="838200"/>
            <a:ext cx="8915400" cy="915988"/>
          </a:xfrm>
          <a:prstGeom prst="rect">
            <a:avLst/>
          </a:prstGeom>
          <a:noFill/>
          <a:ln w="9525" algn="ctr">
            <a:noFill/>
            <a:miter lim="800000"/>
            <a:headEnd/>
            <a:tailEnd/>
          </a:ln>
        </p:spPr>
        <p:txBody>
          <a:bodyPr anchor="ctr">
            <a:spAutoFit/>
          </a:bodyPr>
          <a:lstStyle/>
          <a:p>
            <a:r>
              <a:rPr lang="en-US" sz="1800"/>
              <a:t>Surgery of </a:t>
            </a:r>
            <a:r>
              <a:rPr lang="en-US" sz="1800">
                <a:solidFill>
                  <a:srgbClr val="FF0000"/>
                </a:solidFill>
              </a:rPr>
              <a:t>brain tumors</a:t>
            </a:r>
            <a:r>
              <a:rPr lang="en-US" sz="1800"/>
              <a:t> can be difficult and risky due to proximity to critical structures, and radiation therapy can damage healthy tissue. </a:t>
            </a:r>
            <a:r>
              <a:rPr lang="en-US" sz="1800">
                <a:solidFill>
                  <a:srgbClr val="FF0000"/>
                </a:solidFill>
              </a:rPr>
              <a:t>LITT</a:t>
            </a:r>
            <a:r>
              <a:rPr lang="en-US" sz="1800"/>
              <a:t> is a new technology that might be of great benefit to those patients. </a:t>
            </a:r>
          </a:p>
        </p:txBody>
      </p:sp>
      <p:sp>
        <p:nvSpPr>
          <p:cNvPr id="90115" name="Rectangle 5"/>
          <p:cNvSpPr>
            <a:spLocks noChangeArrowheads="1"/>
          </p:cNvSpPr>
          <p:nvPr/>
        </p:nvSpPr>
        <p:spPr bwMode="auto">
          <a:xfrm>
            <a:off x="152400" y="228600"/>
            <a:ext cx="8255000" cy="396875"/>
          </a:xfrm>
          <a:prstGeom prst="rect">
            <a:avLst/>
          </a:prstGeom>
          <a:noFill/>
          <a:ln w="9525" algn="ctr">
            <a:noFill/>
            <a:miter lim="800000"/>
            <a:headEnd/>
            <a:tailEnd/>
          </a:ln>
        </p:spPr>
        <p:txBody>
          <a:bodyPr wrap="none" anchor="ctr">
            <a:spAutoFit/>
          </a:bodyPr>
          <a:lstStyle/>
          <a:p>
            <a:pPr rtl="0"/>
            <a:r>
              <a:rPr lang="en-US" b="1"/>
              <a:t>Image-guided Thermal Laser Ablation Technology in </a:t>
            </a:r>
            <a:r>
              <a:rPr lang="en-US" b="1">
                <a:solidFill>
                  <a:srgbClr val="FF0000"/>
                </a:solidFill>
              </a:rPr>
              <a:t>Neurosurgery</a:t>
            </a:r>
          </a:p>
        </p:txBody>
      </p:sp>
      <p:pic>
        <p:nvPicPr>
          <p:cNvPr id="90116" name="Picture 6" descr="Laser brain tissue ablation"/>
          <p:cNvPicPr>
            <a:picLocks noChangeAspect="1" noChangeArrowheads="1"/>
          </p:cNvPicPr>
          <p:nvPr/>
        </p:nvPicPr>
        <p:blipFill>
          <a:blip r:embed="rId2" cstate="print"/>
          <a:srcRect/>
          <a:stretch>
            <a:fillRect/>
          </a:stretch>
        </p:blipFill>
        <p:spPr bwMode="auto">
          <a:xfrm>
            <a:off x="2895600" y="1828800"/>
            <a:ext cx="2286000" cy="2286000"/>
          </a:xfrm>
          <a:prstGeom prst="rect">
            <a:avLst/>
          </a:prstGeom>
          <a:noFill/>
          <a:ln w="9525">
            <a:noFill/>
            <a:miter lim="800000"/>
            <a:headEnd/>
            <a:tailEnd/>
          </a:ln>
        </p:spPr>
      </p:pic>
      <p:sp>
        <p:nvSpPr>
          <p:cNvPr id="90117" name="Rectangle 7"/>
          <p:cNvSpPr>
            <a:spLocks noChangeArrowheads="1"/>
          </p:cNvSpPr>
          <p:nvPr/>
        </p:nvSpPr>
        <p:spPr bwMode="auto">
          <a:xfrm>
            <a:off x="5334000" y="2133600"/>
            <a:ext cx="3289300" cy="1006475"/>
          </a:xfrm>
          <a:prstGeom prst="rect">
            <a:avLst/>
          </a:prstGeom>
          <a:noFill/>
          <a:ln w="9525" algn="ctr">
            <a:noFill/>
            <a:miter lim="800000"/>
            <a:headEnd/>
            <a:tailEnd/>
          </a:ln>
        </p:spPr>
        <p:txBody>
          <a:bodyPr wrap="none" anchor="ctr">
            <a:spAutoFit/>
          </a:bodyPr>
          <a:lstStyle/>
          <a:p>
            <a:r>
              <a:rPr lang="en-US"/>
              <a:t>A small flexible laser probe </a:t>
            </a:r>
            <a:br>
              <a:rPr lang="en-US"/>
            </a:br>
            <a:r>
              <a:rPr lang="en-US"/>
              <a:t>is guided to the intended </a:t>
            </a:r>
            <a:br>
              <a:rPr lang="en-US"/>
            </a:br>
            <a:r>
              <a:rPr lang="en-US"/>
              <a:t>target area. </a:t>
            </a:r>
          </a:p>
        </p:txBody>
      </p:sp>
      <p:pic>
        <p:nvPicPr>
          <p:cNvPr id="90118" name="Picture 8" descr="brain ablation MRI"/>
          <p:cNvPicPr>
            <a:picLocks noChangeAspect="1" noChangeArrowheads="1"/>
          </p:cNvPicPr>
          <p:nvPr/>
        </p:nvPicPr>
        <p:blipFill>
          <a:blip r:embed="rId3" cstate="print"/>
          <a:srcRect/>
          <a:stretch>
            <a:fillRect/>
          </a:stretch>
        </p:blipFill>
        <p:spPr bwMode="auto">
          <a:xfrm>
            <a:off x="381000" y="1828800"/>
            <a:ext cx="2286000" cy="2286000"/>
          </a:xfrm>
          <a:prstGeom prst="rect">
            <a:avLst/>
          </a:prstGeom>
          <a:noFill/>
          <a:ln w="9525">
            <a:noFill/>
            <a:miter lim="800000"/>
            <a:headEnd/>
            <a:tailEnd/>
          </a:ln>
        </p:spPr>
      </p:pic>
      <p:sp>
        <p:nvSpPr>
          <p:cNvPr id="90119" name="Rectangle 9"/>
          <p:cNvSpPr>
            <a:spLocks noChangeArrowheads="1"/>
          </p:cNvSpPr>
          <p:nvPr/>
        </p:nvSpPr>
        <p:spPr bwMode="auto">
          <a:xfrm>
            <a:off x="4114800" y="4876800"/>
            <a:ext cx="4800600" cy="1006475"/>
          </a:xfrm>
          <a:prstGeom prst="rect">
            <a:avLst/>
          </a:prstGeom>
          <a:noFill/>
          <a:ln w="9525" algn="ctr">
            <a:noFill/>
            <a:miter lim="800000"/>
            <a:headEnd/>
            <a:tailEnd/>
          </a:ln>
        </p:spPr>
        <p:txBody>
          <a:bodyPr anchor="ctr">
            <a:spAutoFit/>
          </a:bodyPr>
          <a:lstStyle/>
          <a:p>
            <a:r>
              <a:rPr lang="en-US"/>
              <a:t>The MRI allows a physician to precisely monitor treatment using special software to measure temperatures. </a:t>
            </a:r>
          </a:p>
        </p:txBody>
      </p:sp>
      <p:pic>
        <p:nvPicPr>
          <p:cNvPr id="90120" name="Picture 10" descr="laser-brain-cancer-treatment"/>
          <p:cNvPicPr>
            <a:picLocks noChangeAspect="1" noChangeArrowheads="1"/>
          </p:cNvPicPr>
          <p:nvPr/>
        </p:nvPicPr>
        <p:blipFill>
          <a:blip r:embed="rId4" cstate="print"/>
          <a:srcRect/>
          <a:stretch>
            <a:fillRect/>
          </a:stretch>
        </p:blipFill>
        <p:spPr bwMode="auto">
          <a:xfrm>
            <a:off x="381000" y="4343400"/>
            <a:ext cx="3657600" cy="2362200"/>
          </a:xfrm>
          <a:prstGeom prst="rect">
            <a:avLst/>
          </a:prstGeom>
          <a:noFill/>
          <a:ln w="9525">
            <a:noFill/>
            <a:miter lim="800000"/>
            <a:headEnd/>
            <a:tailEnd/>
          </a:ln>
        </p:spPr>
      </p:pic>
      <p:sp>
        <p:nvSpPr>
          <p:cNvPr id="9"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descr="Ablation live monitoring"/>
          <p:cNvPicPr>
            <a:picLocks noChangeAspect="1" noChangeArrowheads="1"/>
          </p:cNvPicPr>
          <p:nvPr/>
        </p:nvPicPr>
        <p:blipFill>
          <a:blip r:embed="rId2" cstate="print"/>
          <a:srcRect/>
          <a:stretch>
            <a:fillRect/>
          </a:stretch>
        </p:blipFill>
        <p:spPr bwMode="auto">
          <a:xfrm>
            <a:off x="762000" y="609600"/>
            <a:ext cx="2971800" cy="2743200"/>
          </a:xfrm>
          <a:prstGeom prst="rect">
            <a:avLst/>
          </a:prstGeom>
          <a:noFill/>
          <a:ln w="9525">
            <a:noFill/>
            <a:miter lim="800000"/>
            <a:headEnd/>
            <a:tailEnd/>
          </a:ln>
        </p:spPr>
      </p:pic>
      <p:sp>
        <p:nvSpPr>
          <p:cNvPr id="91139" name="Rectangle 6"/>
          <p:cNvSpPr>
            <a:spLocks noChangeArrowheads="1"/>
          </p:cNvSpPr>
          <p:nvPr/>
        </p:nvSpPr>
        <p:spPr bwMode="auto">
          <a:xfrm>
            <a:off x="3886200" y="685800"/>
            <a:ext cx="4953000" cy="1616075"/>
          </a:xfrm>
          <a:prstGeom prst="rect">
            <a:avLst/>
          </a:prstGeom>
          <a:noFill/>
          <a:ln w="9525" algn="ctr">
            <a:noFill/>
            <a:miter lim="800000"/>
            <a:headEnd/>
            <a:tailEnd/>
          </a:ln>
        </p:spPr>
        <p:txBody>
          <a:bodyPr anchor="ctr">
            <a:spAutoFit/>
          </a:bodyPr>
          <a:lstStyle/>
          <a:p>
            <a:r>
              <a:rPr lang="en-US"/>
              <a:t>Laser light heats and destroys target area or tumor tissue. Temperature maps show the physician the extent of the tissue being destroyed, minimizing damage to healthy tissue. </a:t>
            </a:r>
          </a:p>
        </p:txBody>
      </p:sp>
      <p:pic>
        <p:nvPicPr>
          <p:cNvPr id="91140" name="Picture 7" descr="minimally invasive"/>
          <p:cNvPicPr>
            <a:picLocks noChangeAspect="1" noChangeArrowheads="1"/>
          </p:cNvPicPr>
          <p:nvPr/>
        </p:nvPicPr>
        <p:blipFill>
          <a:blip r:embed="rId3" cstate="print"/>
          <a:srcRect/>
          <a:stretch>
            <a:fillRect/>
          </a:stretch>
        </p:blipFill>
        <p:spPr bwMode="auto">
          <a:xfrm>
            <a:off x="685800" y="3810000"/>
            <a:ext cx="3200400" cy="2362200"/>
          </a:xfrm>
          <a:prstGeom prst="rect">
            <a:avLst/>
          </a:prstGeom>
          <a:noFill/>
          <a:ln w="9525">
            <a:noFill/>
            <a:miter lim="800000"/>
            <a:headEnd/>
            <a:tailEnd/>
          </a:ln>
        </p:spPr>
      </p:pic>
      <p:sp>
        <p:nvSpPr>
          <p:cNvPr id="91141" name="Rectangle 8"/>
          <p:cNvSpPr>
            <a:spLocks noChangeArrowheads="1"/>
          </p:cNvSpPr>
          <p:nvPr/>
        </p:nvSpPr>
        <p:spPr bwMode="auto">
          <a:xfrm>
            <a:off x="3962400" y="4114800"/>
            <a:ext cx="4343400" cy="1006475"/>
          </a:xfrm>
          <a:prstGeom prst="rect">
            <a:avLst/>
          </a:prstGeom>
          <a:noFill/>
          <a:ln w="9525" algn="ctr">
            <a:noFill/>
            <a:miter lim="800000"/>
            <a:headEnd/>
            <a:tailEnd/>
          </a:ln>
        </p:spPr>
        <p:txBody>
          <a:bodyPr anchor="ctr">
            <a:spAutoFit/>
          </a:bodyPr>
          <a:lstStyle/>
          <a:p>
            <a:r>
              <a:rPr lang="en-US"/>
              <a:t>The laser applicator is removed and the small incision is closed with one stitch and or a bandage. </a:t>
            </a:r>
          </a:p>
        </p:txBody>
      </p:sp>
      <p:sp>
        <p:nvSpPr>
          <p:cNvPr id="6"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Rectangle 7"/>
          <p:cNvSpPr>
            <a:spLocks noChangeArrowheads="1"/>
          </p:cNvSpPr>
          <p:nvPr/>
        </p:nvSpPr>
        <p:spPr bwMode="auto">
          <a:xfrm>
            <a:off x="152400" y="152400"/>
            <a:ext cx="87630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609600" y="2514600"/>
            <a:ext cx="7848600" cy="523220"/>
          </a:xfrm>
          <a:prstGeom prst="rect">
            <a:avLst/>
          </a:prstGeom>
          <a:solidFill>
            <a:srgbClr val="FFFFCC"/>
          </a:solidFill>
          <a:ln w="28575">
            <a:solidFill>
              <a:srgbClr val="FF0000"/>
            </a:solidFill>
          </a:ln>
        </p:spPr>
        <p:txBody>
          <a:bodyPr wrap="square">
            <a:spAutoFit/>
          </a:bodyPr>
          <a:lstStyle/>
          <a:p>
            <a:r>
              <a:rPr lang="en-US" sz="2800" b="1" dirty="0" smtClean="0">
                <a:solidFill>
                  <a:srgbClr val="FF0000"/>
                </a:solidFill>
                <a:latin typeface="Times New Roman" pitchFamily="18" charset="0"/>
                <a:cs typeface="Times New Roman" pitchFamily="18" charset="0"/>
              </a:rPr>
              <a:t>Laser-Induced Interstitial Thermotherapy (LITT)</a:t>
            </a:r>
            <a:endParaRPr lang="en-US" sz="2800" b="1" dirty="0">
              <a:solidFill>
                <a:srgbClr val="FF0000"/>
              </a:solidFill>
              <a:latin typeface="Times New Roman" pitchFamily="18" charset="0"/>
              <a:cs typeface="Times New Roman" pitchFamily="18" charset="0"/>
            </a:endParaRPr>
          </a:p>
        </p:txBody>
      </p:sp>
      <p:sp>
        <p:nvSpPr>
          <p:cNvPr id="3"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224135"/>
            <a:ext cx="6858000" cy="461665"/>
          </a:xfrm>
          <a:prstGeom prst="rect">
            <a:avLst/>
          </a:prstGeom>
          <a:solidFill>
            <a:srgbClr val="FFFFCC"/>
          </a:solidFill>
          <a:ln w="19050">
            <a:solidFill>
              <a:srgbClr val="FF0000"/>
            </a:solidFill>
          </a:ln>
        </p:spPr>
        <p:txBody>
          <a:bodyPr wrap="square">
            <a:spAutoFit/>
          </a:bodyPr>
          <a:lstStyle/>
          <a:p>
            <a:r>
              <a:rPr lang="en-US" sz="2400" b="1" dirty="0" smtClean="0">
                <a:solidFill>
                  <a:srgbClr val="FF0000"/>
                </a:solidFill>
                <a:latin typeface="Times New Roman" pitchFamily="18" charset="0"/>
                <a:cs typeface="Times New Roman" pitchFamily="18" charset="0"/>
              </a:rPr>
              <a:t>Laser-Induced Interstitial Thermotherapy (LITT)</a:t>
            </a: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228600" y="2629793"/>
            <a:ext cx="8763000" cy="38472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smtClean="0">
                <a:solidFill>
                  <a:srgbClr val="FF0000"/>
                </a:solidFill>
                <a:latin typeface="Times New Roman" pitchFamily="18" charset="0"/>
                <a:cs typeface="Times New Roman" pitchFamily="18" charset="0"/>
              </a:rPr>
              <a:t>The principal idea of LITT: </a:t>
            </a:r>
            <a:endParaRPr lang="en-US" sz="24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principal idea is to position an appropriate laser applicator inside the tissue to be coagulated, e.g. a tumor, and to achieve necrosis by heating cells above  </a:t>
            </a:r>
            <a:r>
              <a:rPr lang="en-US" sz="2000" b="1" dirty="0" smtClean="0">
                <a:latin typeface="Times New Roman" pitchFamily="18" charset="0"/>
                <a:cs typeface="Times New Roman" pitchFamily="18" charset="0"/>
              </a:rPr>
              <a:t>60◦C.</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denaturation</a:t>
            </a:r>
            <a:r>
              <a:rPr lang="en-US" sz="2000" dirty="0" smtClean="0">
                <a:latin typeface="Times New Roman" pitchFamily="18" charset="0"/>
                <a:cs typeface="Times New Roman" pitchFamily="18" charset="0"/>
              </a:rPr>
              <a:t> of proteins and coagulation occur at these temperatures). Due to the associated coagulation of blood vessels, severe hemorrhages are less likely to occur than in conventional surgery. This is of particular importance in the case of tumors, because they usually are highly </a:t>
            </a:r>
            <a:r>
              <a:rPr lang="en-US" sz="2000" dirty="0" err="1" smtClean="0">
                <a:latin typeface="Times New Roman" pitchFamily="18" charset="0"/>
                <a:cs typeface="Times New Roman" pitchFamily="18" charset="0"/>
              </a:rPr>
              <a:t>vascularized</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Either </a:t>
            </a:r>
            <a:r>
              <a:rPr lang="en-US" sz="2000" dirty="0" err="1" smtClean="0">
                <a:solidFill>
                  <a:srgbClr val="FF0000"/>
                </a:solidFill>
                <a:latin typeface="Times New Roman" pitchFamily="18" charset="0"/>
                <a:cs typeface="Times New Roman" pitchFamily="18" charset="0"/>
              </a:rPr>
              <a:t>Nd:YAG</a:t>
            </a:r>
            <a:r>
              <a:rPr lang="en-US" sz="2000" dirty="0" smtClean="0">
                <a:latin typeface="Times New Roman" pitchFamily="18" charset="0"/>
                <a:cs typeface="Times New Roman" pitchFamily="18" charset="0"/>
              </a:rPr>
              <a:t> lasers at 1064nm or different types of </a:t>
            </a:r>
            <a:r>
              <a:rPr lang="en-US" sz="2000" dirty="0" smtClean="0">
                <a:solidFill>
                  <a:srgbClr val="FF0000"/>
                </a:solidFill>
                <a:latin typeface="Times New Roman" pitchFamily="18" charset="0"/>
                <a:cs typeface="Times New Roman" pitchFamily="18" charset="0"/>
              </a:rPr>
              <a:t>diode lasers </a:t>
            </a:r>
            <a:r>
              <a:rPr lang="en-US" sz="2000" dirty="0" smtClean="0">
                <a:latin typeface="Times New Roman" pitchFamily="18" charset="0"/>
                <a:cs typeface="Times New Roman" pitchFamily="18" charset="0"/>
              </a:rPr>
              <a:t>at 800–900nm are applied, since light deeply penetrates into tissue at these wavelengths. Thus, large volumes can be treated with temperature gradients based mainly on heat conduction . Typical parameters of the procedure are 1–5W of CW laser power for a period of several minutes and coagulation volumes with diameters of up to 40 mm.</a:t>
            </a:r>
            <a:endParaRPr lang="en-US" sz="2000" dirty="0">
              <a:latin typeface="Times New Roman" pitchFamily="18" charset="0"/>
              <a:cs typeface="Times New Roman" pitchFamily="18" charset="0"/>
            </a:endParaRPr>
          </a:p>
        </p:txBody>
      </p:sp>
      <p:sp>
        <p:nvSpPr>
          <p:cNvPr id="5" name="Rectangle 4"/>
          <p:cNvSpPr>
            <a:spLocks noChangeArrowheads="1"/>
          </p:cNvSpPr>
          <p:nvPr/>
        </p:nvSpPr>
        <p:spPr bwMode="auto">
          <a:xfrm>
            <a:off x="228600" y="762000"/>
            <a:ext cx="8763000" cy="169277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en-US" sz="2400" b="1" dirty="0">
                <a:solidFill>
                  <a:srgbClr val="FF0000"/>
                </a:solidFill>
                <a:latin typeface="Times New Roman" pitchFamily="18" charset="0"/>
                <a:cs typeface="Times New Roman" pitchFamily="18" charset="0"/>
              </a:rPr>
              <a:t>What is LITT ?</a:t>
            </a:r>
            <a:endParaRPr lang="ar-SA" sz="2400" b="1" dirty="0">
              <a:solidFill>
                <a:srgbClr val="FF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minimally invasive therapy for the treatment of </a:t>
            </a:r>
            <a:r>
              <a:rPr lang="en-US" sz="2000" b="1" dirty="0">
                <a:solidFill>
                  <a:srgbClr val="FF0000"/>
                </a:solidFill>
                <a:latin typeface="Times New Roman" pitchFamily="18" charset="0"/>
                <a:cs typeface="Times New Roman" pitchFamily="18" charset="0"/>
              </a:rPr>
              <a:t>solid tumors</a:t>
            </a:r>
            <a:r>
              <a:rPr lang="en-US" sz="2000" dirty="0">
                <a:latin typeface="Times New Roman" pitchFamily="18" charset="0"/>
                <a:cs typeface="Times New Roman" pitchFamily="18" charset="0"/>
              </a:rPr>
              <a:t> (breast tumors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liver tumors, brain tumors, thyroid nodules, prostate, kidney, bone ,spine, so </a:t>
            </a:r>
            <a:r>
              <a:rPr lang="en-US" sz="2000" dirty="0" smtClean="0">
                <a:latin typeface="Times New Roman" pitchFamily="18" charset="0"/>
                <a:cs typeface="Times New Roman" pitchFamily="18" charset="0"/>
              </a:rPr>
              <a:t>on… )   </a:t>
            </a:r>
            <a:r>
              <a:rPr lang="en-US" sz="2000" dirty="0">
                <a:latin typeface="Times New Roman" pitchFamily="18" charset="0"/>
                <a:cs typeface="Times New Roman" pitchFamily="18" charset="0"/>
              </a:rPr>
              <a:t>that uses laser light to destroy the </a:t>
            </a:r>
            <a:r>
              <a:rPr lang="en-US" sz="2000" dirty="0" smtClean="0">
                <a:latin typeface="Times New Roman" pitchFamily="18" charset="0"/>
                <a:cs typeface="Times New Roman" pitchFamily="18" charset="0"/>
              </a:rPr>
              <a:t>diseased tissue </a:t>
            </a:r>
            <a:r>
              <a:rPr lang="en-US" sz="2000" dirty="0">
                <a:latin typeface="Times New Roman" pitchFamily="18" charset="0"/>
                <a:cs typeface="Times New Roman" pitchFamily="18" charset="0"/>
              </a:rPr>
              <a:t>through </a:t>
            </a:r>
            <a:r>
              <a:rPr lang="en-US" sz="2000" dirty="0" smtClean="0">
                <a:latin typeface="Times New Roman" pitchFamily="18" charset="0"/>
                <a:cs typeface="Times New Roman" pitchFamily="18" charset="0"/>
              </a:rPr>
              <a:t>heat (localized tissue coagulation).</a:t>
            </a:r>
            <a:endParaRPr lang="ar-IQ" sz="2000" dirty="0">
              <a:latin typeface="Times New Roman" pitchFamily="18" charset="0"/>
              <a:cs typeface="Times New Roman" pitchFamily="18" charset="0"/>
            </a:endParaRPr>
          </a:p>
        </p:txBody>
      </p:sp>
      <p:sp>
        <p:nvSpPr>
          <p:cNvPr id="6"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2000"/>
                                        <p:tgtEl>
                                          <p:spTgt spid="4">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6858000" cy="461665"/>
          </a:xfrm>
          <a:prstGeom prst="rect">
            <a:avLst/>
          </a:prstGeom>
          <a:solidFill>
            <a:srgbClr val="FFFFCC"/>
          </a:solidFill>
          <a:ln>
            <a:solidFill>
              <a:srgbClr val="FF0000"/>
            </a:solidFill>
          </a:ln>
        </p:spPr>
        <p:txBody>
          <a:bodyPr wrap="square">
            <a:spAutoFit/>
          </a:bodyPr>
          <a:lstStyle/>
          <a:p>
            <a:r>
              <a:rPr lang="en-US" sz="2400" b="1" dirty="0" smtClean="0">
                <a:solidFill>
                  <a:srgbClr val="FF0000"/>
                </a:solidFill>
                <a:latin typeface="Times New Roman" pitchFamily="18" charset="0"/>
                <a:cs typeface="Times New Roman" pitchFamily="18" charset="0"/>
              </a:rPr>
              <a:t>Laser-Induced Interstitial Thermotherapy (LITT)</a:t>
            </a:r>
            <a:endParaRPr lang="en-US" sz="2400" b="1" dirty="0">
              <a:solidFill>
                <a:srgbClr val="FF0000"/>
              </a:solidFill>
              <a:latin typeface="Times New Roman" pitchFamily="18" charset="0"/>
              <a:cs typeface="Times New Roman" pitchFamily="18" charset="0"/>
            </a:endParaRPr>
          </a:p>
        </p:txBody>
      </p:sp>
      <p:pic>
        <p:nvPicPr>
          <p:cNvPr id="134145" name="Picture 1"/>
          <p:cNvPicPr>
            <a:picLocks noChangeAspect="1" noChangeArrowheads="1"/>
          </p:cNvPicPr>
          <p:nvPr/>
        </p:nvPicPr>
        <p:blipFill>
          <a:blip r:embed="rId2" cstate="print"/>
          <a:srcRect/>
          <a:stretch>
            <a:fillRect/>
          </a:stretch>
        </p:blipFill>
        <p:spPr bwMode="auto">
          <a:xfrm>
            <a:off x="938213" y="1219200"/>
            <a:ext cx="7267575" cy="3905250"/>
          </a:xfrm>
          <a:prstGeom prst="rect">
            <a:avLst/>
          </a:prstGeom>
          <a:noFill/>
          <a:ln w="19050">
            <a:solidFill>
              <a:schemeClr val="tx1"/>
            </a:solidFill>
            <a:miter lim="800000"/>
            <a:headEnd/>
            <a:tailEnd/>
          </a:ln>
          <a:effectLst/>
        </p:spPr>
      </p:pic>
      <p:sp>
        <p:nvSpPr>
          <p:cNvPr id="134146" name="Rectangle 2"/>
          <p:cNvSpPr>
            <a:spLocks noChangeArrowheads="1"/>
          </p:cNvSpPr>
          <p:nvPr/>
        </p:nvSpPr>
        <p:spPr bwMode="auto">
          <a:xfrm>
            <a:off x="533400" y="5257800"/>
            <a:ext cx="8001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Fig. 3.23. Experimental setup for laser-induced interstitial thermotherapy. Laser radiation is applied to the tissue through an optical fiber. The fiber is placed inside the tissue by means of a specially designed, transparent catheter. Tissue necrosis occurs in selected coagulated volumes only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990600"/>
            <a:ext cx="7391400" cy="4191000"/>
          </a:xfrm>
          <a:prstGeom prst="rect">
            <a:avLst/>
          </a:prstGeom>
          <a:noFill/>
          <a:ln w="9525">
            <a:noFill/>
            <a:miter lim="800000"/>
            <a:headEnd/>
            <a:tailEnd/>
          </a:ln>
          <a:effectLst/>
          <a:scene3d>
            <a:camera prst="orthographicFront">
              <a:rot lat="0" lon="21599983" rev="0"/>
            </a:camera>
            <a:lightRig rig="threePt" dir="t"/>
          </a:scene3d>
        </p:spPr>
      </p:pic>
      <p:sp>
        <p:nvSpPr>
          <p:cNvPr id="3" name="Rectangle 1"/>
          <p:cNvSpPr/>
          <p:nvPr/>
        </p:nvSpPr>
        <p:spPr>
          <a:xfrm>
            <a:off x="1143000" y="304800"/>
            <a:ext cx="6858000" cy="461665"/>
          </a:xfrm>
          <a:prstGeom prst="rect">
            <a:avLst/>
          </a:prstGeom>
          <a:solidFill>
            <a:srgbClr val="FFFFCC"/>
          </a:solidFill>
          <a:ln>
            <a:solidFill>
              <a:srgbClr val="FF0000"/>
            </a:solidFill>
          </a:ln>
        </p:spPr>
        <p:txBody>
          <a:bodyPr wrap="square">
            <a:spAutoFit/>
          </a:bodyPr>
          <a:lstStyle/>
          <a:p>
            <a:r>
              <a:rPr lang="en-US" sz="2400" b="1" dirty="0" smtClean="0">
                <a:solidFill>
                  <a:srgbClr val="FF0000"/>
                </a:solidFill>
                <a:latin typeface="Times New Roman" pitchFamily="18" charset="0"/>
                <a:cs typeface="Times New Roman" pitchFamily="18" charset="0"/>
              </a:rPr>
              <a:t>Laser-Induced Interstitial Thermotherapy (LITT)</a:t>
            </a:r>
            <a:endParaRPr lang="en-US" sz="2400" b="1" dirty="0">
              <a:solidFill>
                <a:srgbClr val="FF0000"/>
              </a:solidFill>
              <a:latin typeface="Times New Roman" pitchFamily="18" charset="0"/>
              <a:cs typeface="Times New Roman" pitchFamily="18" charset="0"/>
            </a:endParaRPr>
          </a:p>
        </p:txBody>
      </p:sp>
      <p:sp>
        <p:nvSpPr>
          <p:cNvPr id="4" name="Rectangle 2"/>
          <p:cNvSpPr>
            <a:spLocks noChangeArrowheads="1"/>
          </p:cNvSpPr>
          <p:nvPr/>
        </p:nvSpPr>
        <p:spPr bwMode="auto">
          <a:xfrm>
            <a:off x="533400" y="5257800"/>
            <a:ext cx="8001000" cy="1323439"/>
          </a:xfrm>
          <a:prstGeom prst="rect">
            <a:avLst/>
          </a:prstGeom>
          <a:noFill/>
          <a:ln w="9525">
            <a:noFill/>
            <a:miter lim="800000"/>
            <a:headEnd/>
            <a:tailEnd/>
          </a:ln>
          <a:effectLst/>
          <a:scene3d>
            <a:camera prst="orthographicFront">
              <a:rot lat="0" lon="2700000" rev="0"/>
            </a:camera>
            <a:lightRig rig="threePt" dir="t"/>
          </a:scene3d>
          <a:sp3d/>
        </p:spPr>
        <p:txBody>
          <a:bodyPr vert="horz" wrap="square" lIns="91440" tIns="45720" rIns="91440" bIns="45720" numCol="1" anchor="ctr" anchorCtr="0" compatLnSpc="1">
            <a:prstTxWarp prst="textNoShape">
              <a:avLst/>
            </a:prstTxWarp>
            <a:spAutoFit/>
            <a:flatTx/>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Fig. 3.23. Experimental setup for laser-induced interstitial thermotherapy. Laser radiation is applied to the tissue through an optical fiber. The fiber is placed inside the tissue by means of a specially designed, transparent catheter. Tissue necrosis occurs in selected coagulated volumes only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6617196"/>
          </a:xfrm>
          <a:prstGeom prst="rect">
            <a:avLst/>
          </a:prstGeom>
          <a:solidFill>
            <a:schemeClr val="bg1"/>
          </a:solidFill>
        </p:spPr>
        <p:txBody>
          <a:bodyPr wrap="square">
            <a:spAutoFit/>
          </a:bodyPr>
          <a:lstStyle/>
          <a:p>
            <a:r>
              <a:rPr lang="en-US" sz="2400" b="1" dirty="0" smtClean="0">
                <a:solidFill>
                  <a:srgbClr val="FF0000"/>
                </a:solidFill>
                <a:latin typeface="Times New Roman" pitchFamily="18" charset="0"/>
                <a:cs typeface="Times New Roman" pitchFamily="18" charset="0"/>
              </a:rPr>
              <a:t>Procedure of LITT :-</a:t>
            </a:r>
            <a:r>
              <a:rPr lang="en-US" sz="2400" dirty="0" smtClean="0">
                <a:latin typeface="Times New Roman" pitchFamily="18" charset="0"/>
                <a:cs typeface="Times New Roman" pitchFamily="18" charset="0"/>
              </a:rPr>
              <a:t> </a:t>
            </a:r>
            <a:r>
              <a:rPr lang="ar-IQ"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The basic setup for LITT is illustrated in Fig. 3.23. The laser applicator usually consists of a flexible fiber and a transparent catheter through which the fiber is moved into the tissue. </a:t>
            </a: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In LITT, fiber optics are placed </a:t>
            </a:r>
            <a:r>
              <a:rPr lang="en-US" sz="2000" dirty="0" smtClean="0">
                <a:solidFill>
                  <a:srgbClr val="0000FF"/>
                </a:solidFill>
                <a:latin typeface="Times New Roman" pitchFamily="18" charset="0"/>
                <a:cs typeface="Times New Roman" pitchFamily="18" charset="0"/>
              </a:rPr>
              <a:t>directly</a:t>
            </a:r>
            <a:r>
              <a:rPr lang="en-US" sz="2000" dirty="0" smtClean="0">
                <a:latin typeface="Times New Roman" pitchFamily="18" charset="0"/>
                <a:cs typeface="Times New Roman" pitchFamily="18" charset="0"/>
              </a:rPr>
              <a:t> into the tumor to deliver laser light energy        within the desired region of treatment.</a:t>
            </a:r>
            <a:r>
              <a:rPr lang="ar-IQ" sz="2000" dirty="0" smtClean="0">
                <a:latin typeface="Times New Roman" pitchFamily="18" charset="0"/>
                <a:cs typeface="Times New Roman" pitchFamily="18" charset="0"/>
              </a:rPr>
              <a:t> </a:t>
            </a: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Laser applicators for LITT may be inserted into target tissue using a number of image-guided techniques including </a:t>
            </a:r>
            <a:r>
              <a:rPr lang="en-US" sz="2000" b="1" dirty="0" smtClean="0">
                <a:latin typeface="Times New Roman" pitchFamily="18" charset="0"/>
                <a:cs typeface="Times New Roman" pitchFamily="18" charset="0"/>
              </a:rPr>
              <a:t>x-ray, fluoroscopy</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ultrasound </a:t>
            </a:r>
            <a:r>
              <a:rPr lang="en-US" sz="2000" dirty="0" smtClean="0">
                <a:latin typeface="Times New Roman" pitchFamily="18" charset="0"/>
                <a:cs typeface="Times New Roman" pitchFamily="18" charset="0"/>
              </a:rPr>
              <a:t>, or </a:t>
            </a:r>
            <a:r>
              <a:rPr lang="en-US" sz="2000" b="1" dirty="0" smtClean="0">
                <a:latin typeface="Times New Roman" pitchFamily="18" charset="0"/>
                <a:cs typeface="Times New Roman" pitchFamily="18" charset="0"/>
              </a:rPr>
              <a:t>MRI</a:t>
            </a:r>
            <a:r>
              <a:rPr lang="en-US" sz="2000" dirty="0" smtClean="0">
                <a:latin typeface="Times New Roman" pitchFamily="18" charset="0"/>
                <a:cs typeface="Times New Roman" pitchFamily="18" charset="0"/>
              </a:rPr>
              <a:t> .  </a:t>
            </a:r>
          </a:p>
          <a:p>
            <a:pPr marL="288925" indent="-288925">
              <a:buClr>
                <a:srgbClr val="FF0000"/>
              </a:buClr>
              <a:buFont typeface="Wingdings" pitchFamily="2" charset="2"/>
              <a:buChar char="v"/>
            </a:pPr>
            <a:r>
              <a:rPr lang="en-US" sz="2000" dirty="0" smtClean="0">
                <a:solidFill>
                  <a:srgbClr val="0000FF"/>
                </a:solidFill>
                <a:latin typeface="Times New Roman" pitchFamily="18" charset="0"/>
                <a:cs typeface="Times New Roman" pitchFamily="18" charset="0"/>
              </a:rPr>
              <a:t>MRI</a:t>
            </a:r>
            <a:r>
              <a:rPr lang="en-US" sz="2000" dirty="0" smtClean="0">
                <a:latin typeface="Times New Roman" pitchFamily="18" charset="0"/>
                <a:cs typeface="Times New Roman" pitchFamily="18" charset="0"/>
              </a:rPr>
              <a:t> in particular, is attractive because </a:t>
            </a:r>
            <a:r>
              <a:rPr lang="en-US" sz="2000" dirty="0" smtClean="0">
                <a:solidFill>
                  <a:srgbClr val="0000FF"/>
                </a:solidFill>
                <a:latin typeface="Times New Roman" pitchFamily="18" charset="0"/>
                <a:cs typeface="Times New Roman" pitchFamily="18" charset="0"/>
              </a:rPr>
              <a:t>dynamic MRI</a:t>
            </a:r>
            <a:r>
              <a:rPr lang="en-US" sz="2000" dirty="0" smtClean="0">
                <a:latin typeface="Times New Roman" pitchFamily="18" charset="0"/>
                <a:cs typeface="Times New Roman" pitchFamily="18" charset="0"/>
              </a:rPr>
              <a:t> can be used to evaluate              </a:t>
            </a:r>
            <a:r>
              <a:rPr lang="en-US" sz="2000" b="1" u="sng" dirty="0" smtClean="0">
                <a:latin typeface="Times New Roman" pitchFamily="18" charset="0"/>
                <a:cs typeface="Times New Roman" pitchFamily="18" charset="0"/>
              </a:rPr>
              <a:t>temperature changes</a:t>
            </a:r>
            <a:r>
              <a:rPr lang="en-US" sz="2000" dirty="0" smtClean="0">
                <a:latin typeface="Times New Roman" pitchFamily="18" charset="0"/>
                <a:cs typeface="Times New Roman" pitchFamily="18" charset="0"/>
              </a:rPr>
              <a:t> and/or </a:t>
            </a:r>
            <a:r>
              <a:rPr lang="en-US" sz="2000" b="1" u="sng" dirty="0" smtClean="0">
                <a:latin typeface="Times New Roman" pitchFamily="18" charset="0"/>
                <a:cs typeface="Times New Roman" pitchFamily="18" charset="0"/>
              </a:rPr>
              <a:t>tissue changes</a:t>
            </a:r>
            <a:r>
              <a:rPr lang="en-US" sz="2000" u="sng" dirty="0" smtClean="0">
                <a:latin typeface="Times New Roman" pitchFamily="18" charset="0"/>
                <a:cs typeface="Times New Roman" pitchFamily="18" charset="0"/>
              </a:rPr>
              <a:t> (</a:t>
            </a:r>
            <a:r>
              <a:rPr lang="en-US" sz="2000" u="sng" dirty="0" err="1" smtClean="0">
                <a:latin typeface="Times New Roman" pitchFamily="18" charset="0"/>
                <a:cs typeface="Times New Roman" pitchFamily="18" charset="0"/>
              </a:rPr>
              <a:t>vascularity</a:t>
            </a:r>
            <a:r>
              <a:rPr lang="en-US" sz="2000" u="sng" dirty="0" smtClean="0">
                <a:latin typeface="Times New Roman" pitchFamily="18" charset="0"/>
                <a:cs typeface="Times New Roman" pitchFamily="18" charset="0"/>
              </a:rPr>
              <a:t>, necrosis)</a:t>
            </a:r>
            <a:r>
              <a:rPr lang="en-US" sz="2000" dirty="0" smtClean="0">
                <a:latin typeface="Times New Roman" pitchFamily="18" charset="0"/>
                <a:cs typeface="Times New Roman" pitchFamily="18" charset="0"/>
              </a:rPr>
              <a:t> as a potential means of feedback during the procedure.</a:t>
            </a:r>
            <a:endParaRPr lang="ar-IQ" sz="2000" dirty="0" smtClean="0">
              <a:latin typeface="Times New Roman" pitchFamily="18" charset="0"/>
              <a:cs typeface="Times New Roman" pitchFamily="18" charset="0"/>
            </a:endParaRP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 After proper positioning of fibers, target tissues are irradiated using </a:t>
            </a:r>
            <a:r>
              <a:rPr lang="en-US" sz="2000" b="1" dirty="0" smtClean="0">
                <a:solidFill>
                  <a:srgbClr val="FF0000"/>
                </a:solidFill>
                <a:latin typeface="Times New Roman" pitchFamily="18" charset="0"/>
                <a:cs typeface="Times New Roman" pitchFamily="18" charset="0"/>
              </a:rPr>
              <a:t>infrared laser</a:t>
            </a:r>
            <a:r>
              <a:rPr lang="en-US" sz="2000" dirty="0" smtClean="0">
                <a:latin typeface="Times New Roman" pitchFamily="18" charset="0"/>
                <a:cs typeface="Times New Roman" pitchFamily="18" charset="0"/>
              </a:rPr>
              <a:t>. Either </a:t>
            </a:r>
            <a:r>
              <a:rPr lang="en-US" sz="2000" dirty="0" err="1" smtClean="0">
                <a:solidFill>
                  <a:srgbClr val="FF0000"/>
                </a:solidFill>
                <a:latin typeface="Times New Roman" pitchFamily="18" charset="0"/>
                <a:cs typeface="Times New Roman" pitchFamily="18" charset="0"/>
              </a:rPr>
              <a:t>Nd:YAG</a:t>
            </a:r>
            <a:r>
              <a:rPr lang="en-US" sz="2000" dirty="0" smtClean="0">
                <a:latin typeface="Times New Roman" pitchFamily="18" charset="0"/>
                <a:cs typeface="Times New Roman" pitchFamily="18" charset="0"/>
              </a:rPr>
              <a:t> lasers at 1064nm or different types of </a:t>
            </a:r>
            <a:r>
              <a:rPr lang="en-US" sz="2000" dirty="0" smtClean="0">
                <a:solidFill>
                  <a:srgbClr val="FF0000"/>
                </a:solidFill>
                <a:latin typeface="Times New Roman" pitchFamily="18" charset="0"/>
                <a:cs typeface="Times New Roman" pitchFamily="18" charset="0"/>
              </a:rPr>
              <a:t>diode lasers </a:t>
            </a:r>
            <a:r>
              <a:rPr lang="en-US" sz="2000" dirty="0" smtClean="0">
                <a:latin typeface="Times New Roman" pitchFamily="18" charset="0"/>
                <a:cs typeface="Times New Roman" pitchFamily="18" charset="0"/>
              </a:rPr>
              <a:t>at 800–900nm .</a:t>
            </a: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Absorption of light energy by the tissue volume results in volumetric heating which     ultimately leads to thermal destruction of the tumor without affect the healthy tissue  (i.e. pathological cells die, and healthy cells survive). </a:t>
            </a:r>
          </a:p>
          <a:p>
            <a:pPr marL="288925" indent="-288925">
              <a:buClr>
                <a:srgbClr val="FF0000"/>
              </a:buClr>
              <a:buFont typeface="Wingdings" pitchFamily="2" charset="2"/>
              <a:buChar char="v"/>
            </a:pPr>
            <a:r>
              <a:rPr lang="en-US" sz="2000" dirty="0" smtClean="0">
                <a:latin typeface="Times New Roman" pitchFamily="18" charset="0"/>
                <a:cs typeface="Times New Roman" pitchFamily="18" charset="0"/>
              </a:rPr>
              <a:t>In order to achieve a safe LITT procedure, knowledge of the </a:t>
            </a:r>
            <a:r>
              <a:rPr lang="en-US" sz="2000" b="1" dirty="0" smtClean="0">
                <a:latin typeface="Times New Roman" pitchFamily="18" charset="0"/>
                <a:cs typeface="Times New Roman" pitchFamily="18" charset="0"/>
              </a:rPr>
              <a:t>final damage zone </a:t>
            </a:r>
            <a:r>
              <a:rPr lang="en-US" sz="2000" dirty="0" smtClean="0">
                <a:latin typeface="Times New Roman" pitchFamily="18" charset="0"/>
                <a:cs typeface="Times New Roman" pitchFamily="18" charset="0"/>
              </a:rPr>
              <a:t>is essential. Especially in neurosurgery, it is very important to prevent injury to adjacent healthy tissue and sensitive structures. The spatial extent of the damage zone primarily depends on laser power, laser exposure time, geometry of the laser applicator, and on thermal and optical tissue properties.</a:t>
            </a:r>
            <a:endParaRPr lang="en-US" sz="2000" dirty="0">
              <a:latin typeface="Times New Roman" pitchFamily="18" charset="0"/>
              <a:cs typeface="Times New Roman" pitchFamily="18" charset="0"/>
            </a:endParaRPr>
          </a:p>
        </p:txBody>
      </p:sp>
      <p:sp>
        <p:nvSpPr>
          <p:cNvPr id="3" name="Rectangle 7"/>
          <p:cNvSpPr>
            <a:spLocks noChangeArrowheads="1"/>
          </p:cNvSpPr>
          <p:nvPr/>
        </p:nvSpPr>
        <p:spPr bwMode="auto">
          <a:xfrm>
            <a:off x="76200" y="76200"/>
            <a:ext cx="8991600" cy="67056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2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20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20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20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20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spect="1" noChangeArrowheads="1"/>
          </p:cNvPicPr>
          <p:nvPr/>
        </p:nvPicPr>
        <p:blipFill>
          <a:blip r:embed="rId2" cstate="print"/>
          <a:srcRect/>
          <a:stretch>
            <a:fillRect/>
          </a:stretch>
        </p:blipFill>
        <p:spPr bwMode="auto">
          <a:xfrm>
            <a:off x="228600" y="381000"/>
            <a:ext cx="8601075" cy="4986337"/>
          </a:xfrm>
          <a:prstGeom prst="rect">
            <a:avLst/>
          </a:prstGeom>
          <a:noFill/>
          <a:ln w="9525">
            <a:noFill/>
            <a:miter lim="800000"/>
            <a:headEnd/>
            <a:tailEnd/>
          </a:ln>
          <a:effectLst/>
        </p:spPr>
      </p:pic>
      <p:sp>
        <p:nvSpPr>
          <p:cNvPr id="3" name="Rectangle 2"/>
          <p:cNvSpPr/>
          <p:nvPr/>
        </p:nvSpPr>
        <p:spPr>
          <a:xfrm>
            <a:off x="457200" y="5562600"/>
            <a:ext cx="8305800"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smtClean="0">
                <a:latin typeface="Times New Roman" pitchFamily="18" charset="0"/>
                <a:cs typeface="Times New Roman" pitchFamily="18" charset="0"/>
              </a:rPr>
              <a:t>Fig. 3.26. Liver tissue after exposure to a </a:t>
            </a:r>
            <a:r>
              <a:rPr lang="en-US" sz="2000" dirty="0" err="1" smtClean="0">
                <a:latin typeface="Times New Roman" pitchFamily="18" charset="0"/>
                <a:cs typeface="Times New Roman" pitchFamily="18" charset="0"/>
              </a:rPr>
              <a:t>Nd:YAG</a:t>
            </a:r>
            <a:r>
              <a:rPr lang="en-US" sz="2000" dirty="0" smtClean="0">
                <a:latin typeface="Times New Roman" pitchFamily="18" charset="0"/>
                <a:cs typeface="Times New Roman" pitchFamily="18" charset="0"/>
              </a:rPr>
              <a:t> laser, using a standard LITT</a:t>
            </a:r>
          </a:p>
          <a:p>
            <a:r>
              <a:rPr lang="en-US" sz="2000" dirty="0" smtClean="0">
                <a:latin typeface="Times New Roman" pitchFamily="18" charset="0"/>
                <a:cs typeface="Times New Roman" pitchFamily="18" charset="0"/>
              </a:rPr>
              <a:t>fiber applicator (laser power: 5.5W, exposure duration: 10 min). The coagulated</a:t>
            </a:r>
          </a:p>
          <a:p>
            <a:r>
              <a:rPr lang="en-US" sz="2000" dirty="0" smtClean="0">
                <a:latin typeface="Times New Roman" pitchFamily="18" charset="0"/>
                <a:cs typeface="Times New Roman" pitchFamily="18" charset="0"/>
              </a:rPr>
              <a:t>volume visibly pales. Photograph kindly provided by Dr. Roggan (Berlin)</a:t>
            </a:r>
            <a:endParaRPr lang="en-US" sz="2000" dirty="0">
              <a:latin typeface="Times New Roman" pitchFamily="18" charset="0"/>
              <a:cs typeface="Times New Roman" pitchFamily="18" charset="0"/>
            </a:endParaRPr>
          </a:p>
        </p:txBody>
      </p:sp>
      <p:sp>
        <p:nvSpPr>
          <p:cNvPr id="5"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839200" cy="2554545"/>
          </a:xfrm>
          <a:prstGeom prst="rect">
            <a:avLst/>
          </a:prstGeom>
        </p:spPr>
        <p:txBody>
          <a:bodyPr wrap="square">
            <a:spAutoFit/>
          </a:bodyPr>
          <a:lstStyle/>
          <a:p>
            <a:r>
              <a:rPr lang="en-US" sz="2000" dirty="0" smtClean="0">
                <a:latin typeface="Times New Roman" pitchFamily="18" charset="0"/>
                <a:cs typeface="Times New Roman" pitchFamily="18" charset="0"/>
              </a:rPr>
              <a:t>In general, two kinds of LITT applicators are distinguished: </a:t>
            </a:r>
          </a:p>
          <a:p>
            <a:r>
              <a:rPr lang="en-US" sz="2000" dirty="0" smtClean="0">
                <a:latin typeface="Times New Roman" pitchFamily="18" charset="0"/>
                <a:cs typeface="Times New Roman" pitchFamily="18" charset="0"/>
              </a:rPr>
              <a:t>(Surface </a:t>
            </a:r>
            <a:r>
              <a:rPr lang="en-US" sz="2000" dirty="0" err="1" smtClean="0">
                <a:latin typeface="Times New Roman" pitchFamily="18" charset="0"/>
                <a:cs typeface="Times New Roman" pitchFamily="18" charset="0"/>
              </a:rPr>
              <a:t>scatterers</a:t>
            </a:r>
            <a:r>
              <a:rPr lang="en-US" sz="2000" dirty="0" smtClean="0">
                <a:latin typeface="Times New Roman" pitchFamily="18" charset="0"/>
                <a:cs typeface="Times New Roman" pitchFamily="18" charset="0"/>
              </a:rPr>
              <a:t>  and  Volume </a:t>
            </a:r>
            <a:r>
              <a:rPr lang="en-US" sz="2000" dirty="0" err="1" smtClean="0">
                <a:latin typeface="Times New Roman" pitchFamily="18" charset="0"/>
                <a:cs typeface="Times New Roman" pitchFamily="18" charset="0"/>
              </a:rPr>
              <a:t>scatterers</a:t>
            </a:r>
            <a:r>
              <a:rPr lang="en-US" sz="2000" dirty="0" smtClean="0">
                <a:latin typeface="Times New Roman" pitchFamily="18" charset="0"/>
                <a:cs typeface="Times New Roman" pitchFamily="18" charset="0"/>
              </a:rPr>
              <a:t> ).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b="1" dirty="0" smtClean="0">
                <a:solidFill>
                  <a:srgbClr val="FF0000"/>
                </a:solidFill>
                <a:latin typeface="Times New Roman" pitchFamily="18" charset="0"/>
                <a:cs typeface="Times New Roman" pitchFamily="18" charset="0"/>
              </a:rPr>
              <a:t>Surface </a:t>
            </a:r>
            <a:r>
              <a:rPr lang="en-US" sz="2000" b="1" dirty="0" err="1" smtClean="0">
                <a:solidFill>
                  <a:srgbClr val="FF0000"/>
                </a:solidFill>
                <a:latin typeface="Times New Roman" pitchFamily="18" charset="0"/>
                <a:cs typeface="Times New Roman" pitchFamily="18" charset="0"/>
              </a:rPr>
              <a:t>scatterers</a:t>
            </a:r>
            <a:r>
              <a:rPr lang="en-US" sz="2000" dirty="0" smtClean="0">
                <a:latin typeface="Times New Roman" pitchFamily="18" charset="0"/>
                <a:cs typeface="Times New Roman" pitchFamily="18" charset="0"/>
              </a:rPr>
              <a:t>, light is scattered only at the very anterior surface of the applicator leading to a less homogeneous scattering  (profile as shown in Fig. 3.29). </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In </a:t>
            </a:r>
            <a:r>
              <a:rPr lang="en-US" sz="2000" b="1" dirty="0" smtClean="0">
                <a:solidFill>
                  <a:srgbClr val="FF0000"/>
                </a:solidFill>
                <a:latin typeface="Times New Roman" pitchFamily="18" charset="0"/>
                <a:cs typeface="Times New Roman" pitchFamily="18" charset="0"/>
              </a:rPr>
              <a:t>Volume </a:t>
            </a:r>
            <a:r>
              <a:rPr lang="en-US" sz="2000" b="1" dirty="0" err="1" smtClean="0">
                <a:solidFill>
                  <a:srgbClr val="FF0000"/>
                </a:solidFill>
                <a:latin typeface="Times New Roman" pitchFamily="18" charset="0"/>
                <a:cs typeface="Times New Roman" pitchFamily="18" charset="0"/>
              </a:rPr>
              <a:t>scatterers</a:t>
            </a:r>
            <a:r>
              <a:rPr lang="en-US" sz="2000" dirty="0" smtClean="0">
                <a:latin typeface="Times New Roman" pitchFamily="18" charset="0"/>
                <a:cs typeface="Times New Roman" pitchFamily="18" charset="0"/>
              </a:rPr>
              <a:t>, light is scattered by tiny scattering centers distributed throughout the whole volume of the applicator.</a:t>
            </a:r>
            <a:endParaRPr lang="en-US" sz="2000" dirty="0">
              <a:latin typeface="Times New Roman" pitchFamily="18" charset="0"/>
              <a:cs typeface="Times New Roman" pitchFamily="18" charset="0"/>
            </a:endParaRPr>
          </a:p>
        </p:txBody>
      </p:sp>
      <p:pic>
        <p:nvPicPr>
          <p:cNvPr id="143362" name="Picture 2"/>
          <p:cNvPicPr>
            <a:picLocks noChangeAspect="1" noChangeArrowheads="1"/>
          </p:cNvPicPr>
          <p:nvPr/>
        </p:nvPicPr>
        <p:blipFill>
          <a:blip r:embed="rId2" cstate="print"/>
          <a:srcRect/>
          <a:stretch>
            <a:fillRect/>
          </a:stretch>
        </p:blipFill>
        <p:spPr bwMode="auto">
          <a:xfrm>
            <a:off x="1219200" y="3200400"/>
            <a:ext cx="5915025" cy="2400300"/>
          </a:xfrm>
          <a:prstGeom prst="rect">
            <a:avLst/>
          </a:prstGeom>
          <a:noFill/>
          <a:ln w="19050">
            <a:solidFill>
              <a:srgbClr val="FF0000"/>
            </a:solidFill>
            <a:miter lim="800000"/>
            <a:headEnd/>
            <a:tailEnd/>
          </a:ln>
          <a:effectLst/>
        </p:spPr>
      </p:pic>
      <p:sp>
        <p:nvSpPr>
          <p:cNvPr id="4" name="Rectangle 3"/>
          <p:cNvSpPr/>
          <p:nvPr/>
        </p:nvSpPr>
        <p:spPr>
          <a:xfrm>
            <a:off x="381000" y="5848290"/>
            <a:ext cx="8763000" cy="400110"/>
          </a:xfrm>
          <a:prstGeom prst="rect">
            <a:avLst/>
          </a:prstGeom>
        </p:spPr>
        <p:txBody>
          <a:bodyPr wrap="square">
            <a:spAutoFit/>
          </a:bodyPr>
          <a:lstStyle/>
          <a:p>
            <a:r>
              <a:rPr lang="en-US" sz="2000" dirty="0" smtClean="0">
                <a:latin typeface="Times New Roman" pitchFamily="18" charset="0"/>
                <a:cs typeface="Times New Roman" pitchFamily="18" charset="0"/>
              </a:rPr>
              <a:t>Fig. 3.29. Scattering profiles of surface </a:t>
            </a:r>
            <a:r>
              <a:rPr lang="en-US" sz="2000" dirty="0" err="1" smtClean="0">
                <a:latin typeface="Times New Roman" pitchFamily="18" charset="0"/>
                <a:cs typeface="Times New Roman" pitchFamily="18" charset="0"/>
              </a:rPr>
              <a:t>scatterer</a:t>
            </a:r>
            <a:r>
              <a:rPr lang="en-US" sz="2000" dirty="0" smtClean="0">
                <a:latin typeface="Times New Roman" pitchFamily="18" charset="0"/>
                <a:cs typeface="Times New Roman" pitchFamily="18" charset="0"/>
              </a:rPr>
              <a:t> and volume </a:t>
            </a:r>
            <a:r>
              <a:rPr lang="en-US" sz="2000" dirty="0" err="1" smtClean="0">
                <a:latin typeface="Times New Roman" pitchFamily="18" charset="0"/>
                <a:cs typeface="Times New Roman" pitchFamily="18" charset="0"/>
              </a:rPr>
              <a:t>scatterer</a:t>
            </a:r>
            <a:r>
              <a:rPr lang="en-US" sz="2000" dirty="0" smtClean="0">
                <a:latin typeface="Times New Roman" pitchFamily="18" charset="0"/>
                <a:cs typeface="Times New Roman" pitchFamily="18" charset="0"/>
              </a:rPr>
              <a:t>, respectively</a:t>
            </a:r>
            <a:endParaRPr lang="en-US" sz="2000" dirty="0">
              <a:latin typeface="Times New Roman" pitchFamily="18" charset="0"/>
              <a:cs typeface="Times New Roman" pitchFamily="18" charset="0"/>
            </a:endParaRPr>
          </a:p>
        </p:txBody>
      </p:sp>
      <p:sp>
        <p:nvSpPr>
          <p:cNvPr id="5" name="Rectangle 7"/>
          <p:cNvSpPr>
            <a:spLocks noChangeArrowheads="1"/>
          </p:cNvSpPr>
          <p:nvPr/>
        </p:nvSpPr>
        <p:spPr bwMode="auto">
          <a:xfrm>
            <a:off x="152400" y="152400"/>
            <a:ext cx="88392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76200" y="720090"/>
            <a:ext cx="8915400" cy="59093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spAutoFit/>
          </a:bodyPr>
          <a:lstStyle/>
          <a:p>
            <a:pPr marL="274638" indent="-274638"/>
            <a:r>
              <a:rPr lang="en-US" b="1"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It is minimally invasive: The laser probe is very thin ( less than 2mm in diameter).</a:t>
            </a:r>
          </a:p>
          <a:p>
            <a:pPr marL="274638" indent="-274638"/>
            <a:r>
              <a:rPr lang="en-US" dirty="0" smtClean="0">
                <a:latin typeface="Times New Roman" pitchFamily="18" charset="0"/>
                <a:cs typeface="Times New Roman" pitchFamily="18" charset="0"/>
              </a:rPr>
              <a:t>    The access smaller than typically created during a biopsy. </a:t>
            </a:r>
          </a:p>
          <a:p>
            <a:pPr marL="274638" indent="-274638"/>
            <a:r>
              <a:rPr lang="en-US" b="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Can be performed with patient </a:t>
            </a:r>
            <a:r>
              <a:rPr lang="en-US" dirty="0" smtClean="0">
                <a:solidFill>
                  <a:srgbClr val="0000FF"/>
                </a:solidFill>
                <a:latin typeface="Times New Roman" pitchFamily="18" charset="0"/>
                <a:cs typeface="Times New Roman" pitchFamily="18" charset="0"/>
              </a:rPr>
              <a:t>wide awake.</a:t>
            </a:r>
            <a:r>
              <a:rPr lang="en-US" dirty="0" smtClean="0">
                <a:latin typeface="Times New Roman" pitchFamily="18" charset="0"/>
                <a:cs typeface="Times New Roman" pitchFamily="18" charset="0"/>
              </a:rPr>
              <a:t> Causes </a:t>
            </a:r>
            <a:r>
              <a:rPr lang="en-US" u="sng" dirty="0" smtClean="0">
                <a:latin typeface="Times New Roman" pitchFamily="18" charset="0"/>
                <a:cs typeface="Times New Roman" pitchFamily="18" charset="0"/>
              </a:rPr>
              <a:t>little or no pain</a:t>
            </a:r>
            <a:r>
              <a:rPr lang="en-US" dirty="0" smtClean="0">
                <a:latin typeface="Times New Roman" pitchFamily="18" charset="0"/>
                <a:cs typeface="Times New Roman" pitchFamily="18" charset="0"/>
              </a:rPr>
              <a:t> during or after                                                                       procedure</a:t>
            </a:r>
            <a:r>
              <a:rPr lang="en-US" u="sng" dirty="0" smtClean="0">
                <a:latin typeface="Times New Roman" pitchFamily="18" charset="0"/>
                <a:cs typeface="Times New Roman" pitchFamily="18" charset="0"/>
              </a:rPr>
              <a:t> .Recovery times</a:t>
            </a: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hospital stays</a:t>
            </a:r>
            <a:r>
              <a:rPr lang="en-US" dirty="0" smtClean="0">
                <a:latin typeface="Times New Roman" pitchFamily="18" charset="0"/>
                <a:cs typeface="Times New Roman" pitchFamily="18" charset="0"/>
              </a:rPr>
              <a:t>, and </a:t>
            </a:r>
            <a:r>
              <a:rPr lang="en-US" u="sng" dirty="0" smtClean="0">
                <a:latin typeface="Times New Roman" pitchFamily="18" charset="0"/>
                <a:cs typeface="Times New Roman" pitchFamily="18" charset="0"/>
              </a:rPr>
              <a:t>complications</a:t>
            </a:r>
            <a:r>
              <a:rPr lang="en-US" dirty="0" smtClean="0">
                <a:latin typeface="Times New Roman" pitchFamily="18" charset="0"/>
                <a:cs typeface="Times New Roman" pitchFamily="18" charset="0"/>
              </a:rPr>
              <a:t> are reduced due to the                   minimally invasive nature of the procedure. Entry site </a:t>
            </a:r>
            <a:r>
              <a:rPr lang="en-US" u="sng" dirty="0" smtClean="0">
                <a:latin typeface="Times New Roman" pitchFamily="18" charset="0"/>
                <a:cs typeface="Times New Roman" pitchFamily="18" charset="0"/>
              </a:rPr>
              <a:t>heals quickly</a:t>
            </a:r>
            <a:r>
              <a:rPr lang="en-US" dirty="0" smtClean="0">
                <a:latin typeface="Times New Roman" pitchFamily="18" charset="0"/>
                <a:cs typeface="Times New Roman" pitchFamily="18" charset="0"/>
              </a:rPr>
              <a:t> with </a:t>
            </a:r>
            <a:r>
              <a:rPr lang="en-US" u="sng" dirty="0" smtClean="0">
                <a:latin typeface="Times New Roman" pitchFamily="18" charset="0"/>
                <a:cs typeface="Times New Roman" pitchFamily="18" charset="0"/>
              </a:rPr>
              <a:t>minimal scarring</a:t>
            </a:r>
            <a:r>
              <a:rPr lang="en-US" dirty="0" smtClean="0">
                <a:latin typeface="Times New Roman" pitchFamily="18" charset="0"/>
                <a:cs typeface="Times New Roman" pitchFamily="18" charset="0"/>
              </a:rPr>
              <a:t>.</a:t>
            </a:r>
            <a:endParaRPr lang="en-US" dirty="0" smtClean="0">
              <a:solidFill>
                <a:srgbClr val="0000FF"/>
              </a:solidFill>
              <a:latin typeface="Times New Roman" pitchFamily="18" charset="0"/>
              <a:cs typeface="Times New Roman" pitchFamily="18" charset="0"/>
            </a:endParaRPr>
          </a:p>
          <a:p>
            <a:pPr marL="274638" indent="-274638"/>
            <a:r>
              <a:rPr lang="en-US" b="1"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 Due to the associated coagulation of blood vessels, severe hemorrhages are less likely to occur than in conventional surgery. This is of particular importance in the case of tumors, because they usually are highly vascularized. </a:t>
            </a:r>
          </a:p>
          <a:p>
            <a:pPr marL="274638" indent="-274638"/>
            <a:r>
              <a:rPr lang="en-US" b="1"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 The small size of the applicator enables safe access to </a:t>
            </a:r>
            <a:r>
              <a:rPr lang="en-US" dirty="0" smtClean="0">
                <a:solidFill>
                  <a:srgbClr val="0000FF"/>
                </a:solidFill>
                <a:latin typeface="Times New Roman" pitchFamily="18" charset="0"/>
                <a:cs typeface="Times New Roman" pitchFamily="18" charset="0"/>
              </a:rPr>
              <a:t>deep</a:t>
            </a:r>
            <a:r>
              <a:rPr lang="en-US" dirty="0" smtClean="0">
                <a:latin typeface="Times New Roman" pitchFamily="18" charset="0"/>
                <a:cs typeface="Times New Roman" pitchFamily="18" charset="0"/>
              </a:rPr>
              <a:t> seated and surgically inoperable tumors.</a:t>
            </a:r>
          </a:p>
          <a:p>
            <a:pPr marL="274638" indent="-274638"/>
            <a:r>
              <a:rPr lang="en-US" b="1" dirty="0" smtClean="0">
                <a:latin typeface="Times New Roman" pitchFamily="18" charset="0"/>
                <a:cs typeface="Times New Roman" pitchFamily="18" charset="0"/>
              </a:rPr>
              <a:t>5-</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 particular </a:t>
            </a:r>
            <a:r>
              <a:rPr lang="en-US" sz="1800" dirty="0">
                <a:solidFill>
                  <a:srgbClr val="FF0000"/>
                </a:solidFill>
                <a:latin typeface="Times New Roman" pitchFamily="18" charset="0"/>
                <a:cs typeface="Times New Roman" pitchFamily="18" charset="0"/>
              </a:rPr>
              <a:t>advantage</a:t>
            </a:r>
            <a:r>
              <a:rPr lang="en-US" sz="1800" dirty="0">
                <a:latin typeface="Times New Roman" pitchFamily="18" charset="0"/>
                <a:cs typeface="Times New Roman" pitchFamily="18" charset="0"/>
              </a:rPr>
              <a:t> of </a:t>
            </a:r>
            <a:r>
              <a:rPr lang="en-US" sz="1800" dirty="0">
                <a:solidFill>
                  <a:srgbClr val="FF0000"/>
                </a:solidFill>
                <a:latin typeface="Times New Roman" pitchFamily="18" charset="0"/>
                <a:cs typeface="Times New Roman" pitchFamily="18" charset="0"/>
              </a:rPr>
              <a:t>LITT</a:t>
            </a:r>
            <a:r>
              <a:rPr lang="en-US" sz="1800" dirty="0">
                <a:latin typeface="Times New Roman" pitchFamily="18" charset="0"/>
                <a:cs typeface="Times New Roman" pitchFamily="18" charset="0"/>
              </a:rPr>
              <a:t> is that </a:t>
            </a:r>
            <a:r>
              <a:rPr lang="en-US" sz="1800" dirty="0">
                <a:solidFill>
                  <a:srgbClr val="0000FF"/>
                </a:solidFill>
                <a:latin typeface="Times New Roman" pitchFamily="18" charset="0"/>
                <a:cs typeface="Times New Roman" pitchFamily="18" charset="0"/>
              </a:rPr>
              <a:t>large amounts</a:t>
            </a:r>
            <a:r>
              <a:rPr lang="en-US" sz="1800" dirty="0">
                <a:latin typeface="Times New Roman" pitchFamily="18" charset="0"/>
                <a:cs typeface="Times New Roman" pitchFamily="18" charset="0"/>
              </a:rPr>
              <a:t> of energy delivered through </a:t>
            </a:r>
            <a:r>
              <a:rPr lang="en-US" sz="1800" dirty="0" smtClean="0">
                <a:solidFill>
                  <a:srgbClr val="0000FF"/>
                </a:solidFill>
                <a:latin typeface="Times New Roman" pitchFamily="18" charset="0"/>
                <a:cs typeface="Times New Roman" pitchFamily="18" charset="0"/>
              </a:rPr>
              <a:t>small</a:t>
            </a:r>
            <a:r>
              <a:rPr lang="en-US" sz="1800" dirty="0">
                <a:latin typeface="Times New Roman" pitchFamily="18" charset="0"/>
                <a:cs typeface="Times New Roman" pitchFamily="18" charset="0"/>
              </a:rPr>
              <a:t>, flexible optical fibers and applied </a:t>
            </a:r>
            <a:r>
              <a:rPr lang="en-US" sz="1800" b="1" dirty="0">
                <a:solidFill>
                  <a:srgbClr val="0000FF"/>
                </a:solidFill>
                <a:latin typeface="Times New Roman" pitchFamily="18" charset="0"/>
                <a:cs typeface="Times New Roman" pitchFamily="18" charset="0"/>
              </a:rPr>
              <a:t>directly</a:t>
            </a:r>
            <a:r>
              <a:rPr lang="en-US" sz="1800" b="1" dirty="0">
                <a:latin typeface="Times New Roman" pitchFamily="18" charset="0"/>
                <a:cs typeface="Times New Roman" pitchFamily="18" charset="0"/>
              </a:rPr>
              <a:t> </a:t>
            </a:r>
            <a:r>
              <a:rPr lang="en-US" sz="1800" dirty="0">
                <a:latin typeface="Times New Roman" pitchFamily="18" charset="0"/>
                <a:cs typeface="Times New Roman" pitchFamily="18" charset="0"/>
              </a:rPr>
              <a:t>to the tumor rather than </a:t>
            </a:r>
            <a:r>
              <a:rPr lang="en-US" sz="1800" dirty="0" smtClean="0">
                <a:latin typeface="Times New Roman" pitchFamily="18" charset="0"/>
                <a:cs typeface="Times New Roman" pitchFamily="18" charset="0"/>
              </a:rPr>
              <a:t>passing </a:t>
            </a:r>
            <a:r>
              <a:rPr lang="en-US" sz="1800" dirty="0">
                <a:latin typeface="Times New Roman" pitchFamily="18" charset="0"/>
                <a:cs typeface="Times New Roman" pitchFamily="18" charset="0"/>
              </a:rPr>
              <a:t>through surrounding normal tissue.     </a:t>
            </a:r>
          </a:p>
          <a:p>
            <a:pPr marL="274638" indent="-274638"/>
            <a:r>
              <a:rPr lang="en-US" b="1" dirty="0" smtClean="0">
                <a:latin typeface="Times New Roman" pitchFamily="18" charset="0"/>
                <a:cs typeface="Times New Roman" pitchFamily="18" charset="0"/>
              </a:rPr>
              <a:t>6-</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Also it heats the tumor from the </a:t>
            </a:r>
            <a:r>
              <a:rPr lang="en-US" sz="1800" b="1" dirty="0">
                <a:solidFill>
                  <a:srgbClr val="0000FF"/>
                </a:solidFill>
                <a:latin typeface="Times New Roman" pitchFamily="18" charset="0"/>
                <a:cs typeface="Times New Roman" pitchFamily="18" charset="0"/>
              </a:rPr>
              <a:t>inside</a:t>
            </a:r>
            <a:r>
              <a:rPr lang="en-US" sz="1800" dirty="0">
                <a:latin typeface="Times New Roman" pitchFamily="18" charset="0"/>
                <a:cs typeface="Times New Roman" pitchFamily="18" charset="0"/>
              </a:rPr>
              <a:t> and the energy deposition is more </a:t>
            </a:r>
            <a:r>
              <a:rPr lang="en-US" sz="1800" dirty="0" smtClean="0">
                <a:latin typeface="Times New Roman" pitchFamily="18" charset="0"/>
                <a:cs typeface="Times New Roman" pitchFamily="18" charset="0"/>
              </a:rPr>
              <a:t>likely </a:t>
            </a:r>
            <a:r>
              <a:rPr lang="en-US" sz="1800" dirty="0">
                <a:latin typeface="Times New Roman" pitchFamily="18" charset="0"/>
                <a:cs typeface="Times New Roman" pitchFamily="18" charset="0"/>
              </a:rPr>
              <a:t>to be extended throughout the entire tumor.                </a:t>
            </a:r>
          </a:p>
          <a:p>
            <a:pPr marL="274638" indent="-274638"/>
            <a:r>
              <a:rPr lang="en-US" b="1" dirty="0" smtClean="0">
                <a:latin typeface="Times New Roman" pitchFamily="18" charset="0"/>
                <a:cs typeface="Times New Roman" pitchFamily="18" charset="0"/>
              </a:rPr>
              <a:t>7-</a:t>
            </a:r>
            <a:r>
              <a:rPr lang="en-US"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Because </a:t>
            </a:r>
            <a:r>
              <a:rPr lang="en-US" sz="1800" b="1" dirty="0">
                <a:solidFill>
                  <a:srgbClr val="FF0000"/>
                </a:solidFill>
                <a:latin typeface="Times New Roman" pitchFamily="18" charset="0"/>
                <a:cs typeface="Times New Roman" pitchFamily="18" charset="0"/>
              </a:rPr>
              <a:t>LITT</a:t>
            </a:r>
            <a:r>
              <a:rPr lang="en-US" sz="1800" dirty="0">
                <a:latin typeface="Times New Roman" pitchFamily="18" charset="0"/>
                <a:cs typeface="Times New Roman" pitchFamily="18" charset="0"/>
              </a:rPr>
              <a:t> procedures are guided by </a:t>
            </a:r>
            <a:r>
              <a:rPr lang="en-US" sz="1800" b="1" dirty="0">
                <a:solidFill>
                  <a:srgbClr val="0000FF"/>
                </a:solidFill>
                <a:latin typeface="Times New Roman" pitchFamily="18" charset="0"/>
                <a:cs typeface="Times New Roman" pitchFamily="18" charset="0"/>
              </a:rPr>
              <a:t>MRI</a:t>
            </a:r>
            <a:r>
              <a:rPr lang="en-US" sz="1800" dirty="0">
                <a:solidFill>
                  <a:srgbClr val="0000FF"/>
                </a:solidFill>
                <a:latin typeface="Times New Roman" pitchFamily="18" charset="0"/>
                <a:cs typeface="Times New Roman" pitchFamily="18" charset="0"/>
              </a:rPr>
              <a:t> </a:t>
            </a:r>
            <a:r>
              <a:rPr lang="en-US" sz="1800" dirty="0">
                <a:latin typeface="Times New Roman" pitchFamily="18" charset="0"/>
                <a:cs typeface="Times New Roman" pitchFamily="18" charset="0"/>
              </a:rPr>
              <a:t>images, the procedure can be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more </a:t>
            </a:r>
            <a:r>
              <a:rPr lang="en-US" sz="1800" dirty="0">
                <a:solidFill>
                  <a:srgbClr val="0000FF"/>
                </a:solidFill>
                <a:latin typeface="Times New Roman" pitchFamily="18" charset="0"/>
                <a:cs typeface="Times New Roman" pitchFamily="18" charset="0"/>
              </a:rPr>
              <a:t>precise</a:t>
            </a:r>
            <a:r>
              <a:rPr lang="en-US" sz="1800" dirty="0">
                <a:latin typeface="Times New Roman" pitchFamily="18" charset="0"/>
                <a:cs typeface="Times New Roman" pitchFamily="18" charset="0"/>
              </a:rPr>
              <a:t> than conventional surgery. So </a:t>
            </a:r>
            <a:r>
              <a:rPr lang="en-US" sz="1800" u="sng" dirty="0">
                <a:latin typeface="Times New Roman" pitchFamily="18" charset="0"/>
                <a:cs typeface="Times New Roman" pitchFamily="18" charset="0"/>
              </a:rPr>
              <a:t>minimizing tumor recurrence</a:t>
            </a:r>
            <a:r>
              <a:rPr lang="en-US" sz="1800" dirty="0">
                <a:latin typeface="Times New Roman" pitchFamily="18" charset="0"/>
                <a:cs typeface="Times New Roman" pitchFamily="18" charset="0"/>
              </a:rPr>
              <a:t> and </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enhancing </a:t>
            </a:r>
            <a:r>
              <a:rPr lang="en-US" sz="1800" u="sng" dirty="0">
                <a:latin typeface="Times New Roman" pitchFamily="18" charset="0"/>
                <a:cs typeface="Times New Roman" pitchFamily="18" charset="0"/>
              </a:rPr>
              <a:t>safety near critical structures</a:t>
            </a:r>
            <a:r>
              <a:rPr lang="en-US" sz="1800" dirty="0">
                <a:latin typeface="Times New Roman" pitchFamily="18" charset="0"/>
                <a:cs typeface="Times New Roman" pitchFamily="18" charset="0"/>
              </a:rPr>
              <a:t> during ablation of tumors</a:t>
            </a:r>
            <a:r>
              <a:rPr lang="en-US" dirty="0">
                <a:latin typeface="Times New Roman" pitchFamily="18" charset="0"/>
                <a:cs typeface="Times New Roman" pitchFamily="18" charset="0"/>
              </a:rPr>
              <a:t> </a:t>
            </a:r>
            <a:endParaRPr lang="en-US" sz="1800" dirty="0">
              <a:latin typeface="Times New Roman" pitchFamily="18" charset="0"/>
              <a:cs typeface="Times New Roman" pitchFamily="18" charset="0"/>
            </a:endParaRPr>
          </a:p>
          <a:p>
            <a:pPr marL="274638" indent="-274638"/>
            <a:r>
              <a:rPr lang="en-US" b="1" dirty="0" smtClean="0">
                <a:latin typeface="Times New Roman" pitchFamily="18" charset="0"/>
                <a:cs typeface="Times New Roman" pitchFamily="18" charset="0"/>
              </a:rPr>
              <a:t>8-</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Because the </a:t>
            </a:r>
            <a:r>
              <a:rPr lang="en-US" sz="1800" b="1" dirty="0">
                <a:solidFill>
                  <a:srgbClr val="FF0000"/>
                </a:solidFill>
                <a:latin typeface="Times New Roman" pitchFamily="18" charset="0"/>
                <a:cs typeface="Times New Roman" pitchFamily="18" charset="0"/>
              </a:rPr>
              <a:t>LITT</a:t>
            </a:r>
            <a:r>
              <a:rPr lang="en-US" sz="1800" dirty="0">
                <a:latin typeface="Times New Roman" pitchFamily="18" charset="0"/>
                <a:cs typeface="Times New Roman" pitchFamily="18" charset="0"/>
              </a:rPr>
              <a:t> procedure delivers no (ionizing) radiation, the procedure can </a:t>
            </a:r>
            <a:r>
              <a:rPr lang="en-US" sz="1800" dirty="0" smtClean="0">
                <a:latin typeface="Times New Roman" pitchFamily="18" charset="0"/>
                <a:cs typeface="Times New Roman" pitchFamily="18" charset="0"/>
              </a:rPr>
              <a:t>be </a:t>
            </a:r>
            <a:r>
              <a:rPr lang="en-US" sz="1800" u="sng" dirty="0">
                <a:latin typeface="Times New Roman" pitchFamily="18" charset="0"/>
                <a:cs typeface="Times New Roman" pitchFamily="18" charset="0"/>
              </a:rPr>
              <a:t>repeated multiple times</a:t>
            </a:r>
            <a:r>
              <a:rPr lang="en-US" sz="1800" dirty="0">
                <a:latin typeface="Times New Roman" pitchFamily="18" charset="0"/>
                <a:cs typeface="Times New Roman" pitchFamily="18" charset="0"/>
              </a:rPr>
              <a:t>.</a:t>
            </a:r>
          </a:p>
          <a:p>
            <a:pPr marL="274638" indent="-274638"/>
            <a:r>
              <a:rPr lang="en-US" b="1"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 does </a:t>
            </a:r>
            <a:r>
              <a:rPr lang="en-US" dirty="0">
                <a:latin typeface="Times New Roman" pitchFamily="18" charset="0"/>
                <a:cs typeface="Times New Roman" pitchFamily="18" charset="0"/>
              </a:rPr>
              <a:t>not interfere with or disrupt or limit use of other treatment options.</a:t>
            </a:r>
          </a:p>
        </p:txBody>
      </p:sp>
      <p:sp>
        <p:nvSpPr>
          <p:cNvPr id="3" name="Rectangle 2"/>
          <p:cNvSpPr/>
          <p:nvPr/>
        </p:nvSpPr>
        <p:spPr>
          <a:xfrm>
            <a:off x="685800" y="209490"/>
            <a:ext cx="6781800" cy="400110"/>
          </a:xfrm>
          <a:prstGeom prst="rect">
            <a:avLst/>
          </a:prstGeom>
          <a:solidFill>
            <a:srgbClr val="FFFFCC"/>
          </a:solidFill>
          <a:ln w="28575">
            <a:solidFill>
              <a:srgbClr val="FF0000"/>
            </a:solidFill>
          </a:ln>
        </p:spPr>
        <p:txBody>
          <a:bodyPr wrap="square">
            <a:spAutoFit/>
          </a:bodyPr>
          <a:lstStyle/>
          <a:p>
            <a:r>
              <a:rPr lang="en-US" sz="2000" b="1" dirty="0" smtClean="0">
                <a:solidFill>
                  <a:srgbClr val="FF0000"/>
                </a:solidFill>
                <a:latin typeface="Times New Roman" pitchFamily="18" charset="0"/>
                <a:cs typeface="Times New Roman" pitchFamily="18" charset="0"/>
              </a:rPr>
              <a:t>LITT</a:t>
            </a:r>
            <a:r>
              <a:rPr lang="en-US" sz="2000" b="1" dirty="0" smtClean="0">
                <a:latin typeface="Times New Roman" pitchFamily="18" charset="0"/>
                <a:cs typeface="Times New Roman" pitchFamily="18" charset="0"/>
              </a:rPr>
              <a:t> have several advantages over standard surgical tools:-</a:t>
            </a:r>
            <a:endParaRPr lang="en-US" sz="2000" b="1" dirty="0">
              <a:latin typeface="Times New Roman" pitchFamily="18" charset="0"/>
              <a:cs typeface="Times New Roman" pitchFamily="18" charset="0"/>
            </a:endParaRPr>
          </a:p>
        </p:txBody>
      </p:sp>
      <p:sp>
        <p:nvSpPr>
          <p:cNvPr id="4" name="Rectangle 7"/>
          <p:cNvSpPr>
            <a:spLocks noChangeArrowheads="1"/>
          </p:cNvSpPr>
          <p:nvPr/>
        </p:nvSpPr>
        <p:spPr bwMode="auto">
          <a:xfrm>
            <a:off x="76200" y="152400"/>
            <a:ext cx="8991600" cy="6553200"/>
          </a:xfrm>
          <a:prstGeom prst="rect">
            <a:avLst/>
          </a:prstGeom>
          <a:noFill/>
          <a:ln w="88900" cmpd="tri">
            <a:solidFill>
              <a:srgbClr val="0000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defPPr>
              <a:defRPr lang="ar-SA"/>
            </a:defPPr>
            <a:lvl1pPr algn="l" rtl="1"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1"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1"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1"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1"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fade">
                                      <p:cBhvr>
                                        <p:cTn id="7" dur="1000"/>
                                        <p:tgtEl>
                                          <p:spTgt spid="82946"/>
                                        </p:tgtEl>
                                      </p:cBhvr>
                                    </p:animEffect>
                                    <p:anim calcmode="lin" valueType="num">
                                      <p:cBhvr>
                                        <p:cTn id="8" dur="1000" fill="hold"/>
                                        <p:tgtEl>
                                          <p:spTgt spid="82946"/>
                                        </p:tgtEl>
                                        <p:attrNameLst>
                                          <p:attrName>ppt_x</p:attrName>
                                        </p:attrNameLst>
                                      </p:cBhvr>
                                      <p:tavLst>
                                        <p:tav tm="0">
                                          <p:val>
                                            <p:strVal val="#ppt_x"/>
                                          </p:val>
                                        </p:tav>
                                        <p:tav tm="100000">
                                          <p:val>
                                            <p:strVal val="#ppt_x"/>
                                          </p:val>
                                        </p:tav>
                                      </p:tavLst>
                                    </p:anim>
                                    <p:anim calcmode="lin" valueType="num">
                                      <p:cBhvr>
                                        <p:cTn id="9" dur="1000" fill="hold"/>
                                        <p:tgtEl>
                                          <p:spTgt spid="829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1402</Words>
  <Application>Microsoft Office PowerPoint</Application>
  <PresentationFormat>عرض على الشاشة (3:4)‏</PresentationFormat>
  <Paragraphs>100</Paragraphs>
  <Slides>19</Slides>
  <Notes>1</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Office Theme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Dr.Lutfi</dc:creator>
  <cp:lastModifiedBy>د.لطفي غلام</cp:lastModifiedBy>
  <cp:revision>343</cp:revision>
  <dcterms:created xsi:type="dcterms:W3CDTF">2006-08-16T00:00:00Z</dcterms:created>
  <dcterms:modified xsi:type="dcterms:W3CDTF">2017-02-25T19:28:46Z</dcterms:modified>
</cp:coreProperties>
</file>